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A2C0F-3E7D-4814-8A5E-1276925B30C3}" type="datetimeFigureOut">
              <a:rPr lang="en-US" smtClean="0"/>
              <a:t>3/27/2017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30FAB6-84F6-4F92-A6C9-B035F97A2A9A}" type="slidenum">
              <a:rPr lang="en-US" smtClean="0"/>
              <a:t>‹#›</a:t>
            </a:fld>
            <a:endParaRPr lang="en-US" dirty="0"/>
          </a:p>
        </p:txBody>
      </p:sp>
    </p:spTree>
    <p:extLst>
      <p:ext uri="{BB962C8B-B14F-4D97-AF65-F5344CB8AC3E}">
        <p14:creationId xmlns:p14="http://schemas.microsoft.com/office/powerpoint/2010/main" val="226915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FF97C-E518-4FA3-A369-F6E26AF5EA7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04037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10</a:t>
            </a:fld>
            <a:endParaRPr lang="en-US" dirty="0"/>
          </a:p>
        </p:txBody>
      </p:sp>
    </p:spTree>
    <p:extLst>
      <p:ext uri="{BB962C8B-B14F-4D97-AF65-F5344CB8AC3E}">
        <p14:creationId xmlns:p14="http://schemas.microsoft.com/office/powerpoint/2010/main" val="2698560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11</a:t>
            </a:fld>
            <a:endParaRPr lang="en-US" dirty="0"/>
          </a:p>
        </p:txBody>
      </p:sp>
    </p:spTree>
    <p:extLst>
      <p:ext uri="{BB962C8B-B14F-4D97-AF65-F5344CB8AC3E}">
        <p14:creationId xmlns:p14="http://schemas.microsoft.com/office/powerpoint/2010/main" val="633338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12</a:t>
            </a:fld>
            <a:endParaRPr lang="en-US" dirty="0"/>
          </a:p>
        </p:txBody>
      </p:sp>
    </p:spTree>
    <p:extLst>
      <p:ext uri="{BB962C8B-B14F-4D97-AF65-F5344CB8AC3E}">
        <p14:creationId xmlns:p14="http://schemas.microsoft.com/office/powerpoint/2010/main" val="2700659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13</a:t>
            </a:fld>
            <a:endParaRPr lang="en-US" dirty="0"/>
          </a:p>
        </p:txBody>
      </p:sp>
    </p:spTree>
    <p:extLst>
      <p:ext uri="{BB962C8B-B14F-4D97-AF65-F5344CB8AC3E}">
        <p14:creationId xmlns:p14="http://schemas.microsoft.com/office/powerpoint/2010/main" val="257231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14</a:t>
            </a:fld>
            <a:endParaRPr lang="en-US" dirty="0"/>
          </a:p>
        </p:txBody>
      </p:sp>
    </p:spTree>
    <p:extLst>
      <p:ext uri="{BB962C8B-B14F-4D97-AF65-F5344CB8AC3E}">
        <p14:creationId xmlns:p14="http://schemas.microsoft.com/office/powerpoint/2010/main" val="2812475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15</a:t>
            </a:fld>
            <a:endParaRPr lang="en-US" dirty="0"/>
          </a:p>
        </p:txBody>
      </p:sp>
    </p:spTree>
    <p:extLst>
      <p:ext uri="{BB962C8B-B14F-4D97-AF65-F5344CB8AC3E}">
        <p14:creationId xmlns:p14="http://schemas.microsoft.com/office/powerpoint/2010/main" val="3815101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16</a:t>
            </a:fld>
            <a:endParaRPr lang="en-US" dirty="0"/>
          </a:p>
        </p:txBody>
      </p:sp>
    </p:spTree>
    <p:extLst>
      <p:ext uri="{BB962C8B-B14F-4D97-AF65-F5344CB8AC3E}">
        <p14:creationId xmlns:p14="http://schemas.microsoft.com/office/powerpoint/2010/main" val="3508282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17</a:t>
            </a:fld>
            <a:endParaRPr lang="en-US" dirty="0"/>
          </a:p>
        </p:txBody>
      </p:sp>
    </p:spTree>
    <p:extLst>
      <p:ext uri="{BB962C8B-B14F-4D97-AF65-F5344CB8AC3E}">
        <p14:creationId xmlns:p14="http://schemas.microsoft.com/office/powerpoint/2010/main" val="2422316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18</a:t>
            </a:fld>
            <a:endParaRPr lang="en-US" dirty="0"/>
          </a:p>
        </p:txBody>
      </p:sp>
    </p:spTree>
    <p:extLst>
      <p:ext uri="{BB962C8B-B14F-4D97-AF65-F5344CB8AC3E}">
        <p14:creationId xmlns:p14="http://schemas.microsoft.com/office/powerpoint/2010/main" val="240370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19</a:t>
            </a:fld>
            <a:endParaRPr lang="en-US" dirty="0"/>
          </a:p>
        </p:txBody>
      </p:sp>
    </p:spTree>
    <p:extLst>
      <p:ext uri="{BB962C8B-B14F-4D97-AF65-F5344CB8AC3E}">
        <p14:creationId xmlns:p14="http://schemas.microsoft.com/office/powerpoint/2010/main" val="328390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9A0DF-7E5F-48B8-916E-7FAA17732FE3}"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93707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20</a:t>
            </a:fld>
            <a:endParaRPr lang="en-US" dirty="0"/>
          </a:p>
        </p:txBody>
      </p:sp>
    </p:spTree>
    <p:extLst>
      <p:ext uri="{BB962C8B-B14F-4D97-AF65-F5344CB8AC3E}">
        <p14:creationId xmlns:p14="http://schemas.microsoft.com/office/powerpoint/2010/main" val="247060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3</a:t>
            </a:fld>
            <a:endParaRPr lang="en-US" dirty="0"/>
          </a:p>
        </p:txBody>
      </p:sp>
    </p:spTree>
    <p:extLst>
      <p:ext uri="{BB962C8B-B14F-4D97-AF65-F5344CB8AC3E}">
        <p14:creationId xmlns:p14="http://schemas.microsoft.com/office/powerpoint/2010/main" val="93333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4</a:t>
            </a:fld>
            <a:endParaRPr lang="en-US" dirty="0"/>
          </a:p>
        </p:txBody>
      </p:sp>
    </p:spTree>
    <p:extLst>
      <p:ext uri="{BB962C8B-B14F-4D97-AF65-F5344CB8AC3E}">
        <p14:creationId xmlns:p14="http://schemas.microsoft.com/office/powerpoint/2010/main" val="3420618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5</a:t>
            </a:fld>
            <a:endParaRPr lang="en-US" dirty="0"/>
          </a:p>
        </p:txBody>
      </p:sp>
    </p:spTree>
    <p:extLst>
      <p:ext uri="{BB962C8B-B14F-4D97-AF65-F5344CB8AC3E}">
        <p14:creationId xmlns:p14="http://schemas.microsoft.com/office/powerpoint/2010/main" val="216604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6</a:t>
            </a:fld>
            <a:endParaRPr lang="en-US" dirty="0"/>
          </a:p>
        </p:txBody>
      </p:sp>
    </p:spTree>
    <p:extLst>
      <p:ext uri="{BB962C8B-B14F-4D97-AF65-F5344CB8AC3E}">
        <p14:creationId xmlns:p14="http://schemas.microsoft.com/office/powerpoint/2010/main" val="2351554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7</a:t>
            </a:fld>
            <a:endParaRPr lang="en-US" dirty="0"/>
          </a:p>
        </p:txBody>
      </p:sp>
    </p:spTree>
    <p:extLst>
      <p:ext uri="{BB962C8B-B14F-4D97-AF65-F5344CB8AC3E}">
        <p14:creationId xmlns:p14="http://schemas.microsoft.com/office/powerpoint/2010/main" val="3414399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8</a:t>
            </a:fld>
            <a:endParaRPr lang="en-US" dirty="0"/>
          </a:p>
        </p:txBody>
      </p:sp>
    </p:spTree>
    <p:extLst>
      <p:ext uri="{BB962C8B-B14F-4D97-AF65-F5344CB8AC3E}">
        <p14:creationId xmlns:p14="http://schemas.microsoft.com/office/powerpoint/2010/main" val="344944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30FAB6-84F6-4F92-A6C9-B035F97A2A9A}" type="slidenum">
              <a:rPr lang="en-US" smtClean="0"/>
              <a:t>9</a:t>
            </a:fld>
            <a:endParaRPr lang="en-US" dirty="0"/>
          </a:p>
        </p:txBody>
      </p:sp>
    </p:spTree>
    <p:extLst>
      <p:ext uri="{BB962C8B-B14F-4D97-AF65-F5344CB8AC3E}">
        <p14:creationId xmlns:p14="http://schemas.microsoft.com/office/powerpoint/2010/main" val="197894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72431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05499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endParaRPr lang="en-US" dirty="0">
              <a:solidFill>
                <a:srgbClr val="3494BA">
                  <a:lumMod val="60000"/>
                  <a:lumOff val="40000"/>
                </a:srgbClr>
              </a:solidFill>
              <a:latin typeface="Arial"/>
            </a:endParaRPr>
          </a:p>
        </p:txBody>
      </p:sp>
    </p:spTree>
    <p:extLst>
      <p:ext uri="{BB962C8B-B14F-4D97-AF65-F5344CB8AC3E}">
        <p14:creationId xmlns:p14="http://schemas.microsoft.com/office/powerpoint/2010/main" val="19104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848879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Tree>
    <p:extLst>
      <p:ext uri="{BB962C8B-B14F-4D97-AF65-F5344CB8AC3E}">
        <p14:creationId xmlns:p14="http://schemas.microsoft.com/office/powerpoint/2010/main" val="3864277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016388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385695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51791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0480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54268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22947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210230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2577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17739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81640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84911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5CFD76-407D-4B6E-A565-2A1194810ADF}" type="datetimeFigureOut">
              <a:rPr lang="en-US" smtClean="0">
                <a:solidFill>
                  <a:prstClr val="black">
                    <a:tint val="75000"/>
                  </a:prstClr>
                </a:solidFill>
              </a:rPr>
              <a:pPr/>
              <a:t>3/27/2017</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107955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Lecture </a:t>
            </a:r>
            <a:r>
              <a:rPr lang="en-US" dirty="0" smtClean="0"/>
              <a:t>10</a:t>
            </a:r>
            <a:r>
              <a:rPr lang="en-US" dirty="0" smtClean="0"/>
              <a:t/>
            </a:r>
            <a:br>
              <a:rPr lang="en-US" dirty="0" smtClean="0"/>
            </a:br>
            <a:r>
              <a:rPr lang="en-US" dirty="0" smtClean="0"/>
              <a:t>Chapter </a:t>
            </a:r>
            <a:r>
              <a:rPr lang="en-US" dirty="0" smtClean="0"/>
              <a:t>4</a:t>
            </a:r>
            <a:endParaRPr lang="en-US" dirty="0"/>
          </a:p>
        </p:txBody>
      </p:sp>
      <p:sp>
        <p:nvSpPr>
          <p:cNvPr id="3" name="Subtitle 2"/>
          <p:cNvSpPr>
            <a:spLocks noGrp="1"/>
          </p:cNvSpPr>
          <p:nvPr>
            <p:ph type="subTitle" idx="1"/>
          </p:nvPr>
        </p:nvSpPr>
        <p:spPr/>
        <p:txBody>
          <a:bodyPr>
            <a:normAutofit fontScale="47500" lnSpcReduction="20000"/>
          </a:bodyPr>
          <a:lstStyle/>
          <a:p>
            <a:r>
              <a:rPr lang="en-US" sz="6000" dirty="0" smtClean="0"/>
              <a:t>Establishment Clause II</a:t>
            </a:r>
          </a:p>
          <a:p>
            <a:r>
              <a:rPr lang="en-US" sz="6000" dirty="0" smtClean="0"/>
              <a:t>(</a:t>
            </a:r>
            <a:r>
              <a:rPr lang="en-US" sz="6000" i="1" dirty="0" smtClean="0"/>
              <a:t>Lemon </a:t>
            </a:r>
            <a:r>
              <a:rPr lang="en-US" sz="6000" dirty="0" smtClean="0"/>
              <a:t>Test</a:t>
            </a:r>
            <a:r>
              <a:rPr lang="en-US" sz="6000" i="1" dirty="0" smtClean="0"/>
              <a:t> </a:t>
            </a:r>
            <a:r>
              <a:rPr lang="en-US" sz="6000" dirty="0" smtClean="0"/>
              <a:t>and Aid to Religious Schools) </a:t>
            </a:r>
            <a:endParaRPr lang="en-US" sz="6000" dirty="0"/>
          </a:p>
        </p:txBody>
      </p:sp>
    </p:spTree>
    <p:extLst>
      <p:ext uri="{BB962C8B-B14F-4D97-AF65-F5344CB8AC3E}">
        <p14:creationId xmlns:p14="http://schemas.microsoft.com/office/powerpoint/2010/main" val="1913115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Kurtzman- </a:t>
            </a:r>
            <a:r>
              <a:rPr lang="en-US" dirty="0" smtClean="0">
                <a:solidFill>
                  <a:srgbClr val="3494BA"/>
                </a:solidFill>
              </a:rPr>
              <a:t>VII</a:t>
            </a:r>
            <a:endParaRPr lang="en-US" dirty="0"/>
          </a:p>
        </p:txBody>
      </p:sp>
      <p:sp>
        <p:nvSpPr>
          <p:cNvPr id="3" name="Content Placeholder 2"/>
          <p:cNvSpPr>
            <a:spLocks noGrp="1"/>
          </p:cNvSpPr>
          <p:nvPr>
            <p:ph idx="1"/>
          </p:nvPr>
        </p:nvSpPr>
        <p:spPr/>
        <p:txBody>
          <a:bodyPr/>
          <a:lstStyle/>
          <a:p>
            <a:r>
              <a:rPr lang="en-US" dirty="0" smtClean="0"/>
              <a:t>Douglas, J., concurring, joined by Black, J.</a:t>
            </a:r>
          </a:p>
          <a:p>
            <a:pPr lvl="1"/>
            <a:r>
              <a:rPr lang="en-US" dirty="0" smtClean="0"/>
              <a:t>They disagree that money can sometimes go the secular parts of a religious school</a:t>
            </a:r>
          </a:p>
          <a:p>
            <a:pPr lvl="2"/>
            <a:r>
              <a:rPr lang="en-US" dirty="0" smtClean="0"/>
              <a:t>They think there is no way to accurately calculate what is the secular part since things are so intertwined </a:t>
            </a:r>
          </a:p>
          <a:p>
            <a:pPr lvl="2"/>
            <a:r>
              <a:rPr lang="en-US" dirty="0" smtClean="0"/>
              <a:t>They would simply say no to any public money to religious schools</a:t>
            </a:r>
          </a:p>
          <a:p>
            <a:pPr lvl="1"/>
            <a:endParaRPr lang="en-US" dirty="0" smtClean="0"/>
          </a:p>
          <a:p>
            <a:pPr lvl="1"/>
            <a:endParaRPr lang="en-US" dirty="0"/>
          </a:p>
        </p:txBody>
      </p:sp>
    </p:spTree>
    <p:extLst>
      <p:ext uri="{BB962C8B-B14F-4D97-AF65-F5344CB8AC3E}">
        <p14:creationId xmlns:p14="http://schemas.microsoft.com/office/powerpoint/2010/main" val="91595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Tilton v. Richardson</a:t>
            </a:r>
            <a:r>
              <a:rPr lang="en-US" dirty="0" smtClean="0"/>
              <a:t> (1971)</a:t>
            </a:r>
            <a:endParaRPr lang="en-US" i="1" dirty="0"/>
          </a:p>
        </p:txBody>
      </p:sp>
      <p:sp>
        <p:nvSpPr>
          <p:cNvPr id="3" name="Content Placeholder 2"/>
          <p:cNvSpPr>
            <a:spLocks noGrp="1"/>
          </p:cNvSpPr>
          <p:nvPr>
            <p:ph idx="1"/>
          </p:nvPr>
        </p:nvSpPr>
        <p:spPr/>
        <p:txBody>
          <a:bodyPr/>
          <a:lstStyle/>
          <a:p>
            <a:r>
              <a:rPr lang="en-US" i="1" dirty="0"/>
              <a:t>Tilton v. Richardson</a:t>
            </a:r>
            <a:r>
              <a:rPr lang="en-US" dirty="0"/>
              <a:t> (1971</a:t>
            </a:r>
            <a:r>
              <a:rPr lang="en-US" dirty="0" smtClean="0"/>
              <a:t>)</a:t>
            </a:r>
          </a:p>
          <a:p>
            <a:pPr lvl="1"/>
            <a:r>
              <a:rPr lang="en-US" dirty="0" smtClean="0"/>
              <a:t>Decided on the same day</a:t>
            </a:r>
          </a:p>
          <a:p>
            <a:pPr lvl="1"/>
            <a:r>
              <a:rPr lang="en-US" dirty="0" smtClean="0"/>
              <a:t>Challenge to a provision of the Higher Education Facilities Act of 1963 that allowed for federal buildings grants to colleges so long as those facilities would not be used for religious instruction or worship</a:t>
            </a:r>
          </a:p>
          <a:p>
            <a:pPr lvl="1"/>
            <a:r>
              <a:rPr lang="en-US" dirty="0" smtClean="0"/>
              <a:t>The Court largely upheld the law by a 5-4 vote</a:t>
            </a:r>
          </a:p>
          <a:p>
            <a:pPr lvl="1"/>
            <a:r>
              <a:rPr lang="en-US" dirty="0" smtClean="0"/>
              <a:t>Burger, C.J. argued higher education was different on the third prong</a:t>
            </a:r>
          </a:p>
          <a:p>
            <a:pPr lvl="2"/>
            <a:r>
              <a:rPr lang="en-US" dirty="0" smtClean="0"/>
              <a:t>However, they did strike down a provision that the schools got to use the buildings for what ever they want to after 20 years</a:t>
            </a:r>
          </a:p>
          <a:p>
            <a:pPr lvl="2"/>
            <a:r>
              <a:rPr lang="en-US" dirty="0" smtClean="0"/>
              <a:t>He did also find the other two prongs were met</a:t>
            </a:r>
            <a:endParaRPr lang="en-US" dirty="0"/>
          </a:p>
        </p:txBody>
      </p:sp>
    </p:spTree>
    <p:extLst>
      <p:ext uri="{BB962C8B-B14F-4D97-AF65-F5344CB8AC3E}">
        <p14:creationId xmlns:p14="http://schemas.microsoft.com/office/powerpoint/2010/main" val="80626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Aid to Religious Schools</a:t>
            </a:r>
            <a:endParaRPr lang="en-US" dirty="0"/>
          </a:p>
        </p:txBody>
      </p:sp>
      <p:sp>
        <p:nvSpPr>
          <p:cNvPr id="3" name="Content Placeholder 2"/>
          <p:cNvSpPr>
            <a:spLocks noGrp="1"/>
          </p:cNvSpPr>
          <p:nvPr>
            <p:ph idx="1"/>
          </p:nvPr>
        </p:nvSpPr>
        <p:spPr/>
        <p:txBody>
          <a:bodyPr/>
          <a:lstStyle/>
          <a:p>
            <a:r>
              <a:rPr lang="en-US" dirty="0" smtClean="0"/>
              <a:t>The record under Burger, C.J. was mixed</a:t>
            </a:r>
          </a:p>
          <a:p>
            <a:pPr lvl="1"/>
            <a:r>
              <a:rPr lang="en-US" dirty="0" smtClean="0"/>
              <a:t>They upheld transportation, textbook loans, buildings, and tax deductions</a:t>
            </a:r>
          </a:p>
          <a:p>
            <a:pPr lvl="1"/>
            <a:r>
              <a:rPr lang="en-US" dirty="0" smtClean="0"/>
              <a:t>But struck down others such as paying to administer state run tests, counseling services, teacher salaries, and remedial instruction </a:t>
            </a:r>
          </a:p>
          <a:p>
            <a:r>
              <a:rPr lang="en-US" dirty="0" smtClean="0"/>
              <a:t>However, the Rehnquist Court began to shift more in favor of funding</a:t>
            </a:r>
          </a:p>
          <a:p>
            <a:pPr lvl="1"/>
            <a:r>
              <a:rPr lang="en-US" dirty="0" smtClean="0"/>
              <a:t>They allowed tuition for disabled students, special education programs, library services, computer material purchases, and instruction materials</a:t>
            </a:r>
          </a:p>
          <a:p>
            <a:pPr lvl="1"/>
            <a:r>
              <a:rPr lang="en-US" dirty="0" smtClean="0"/>
              <a:t>They would then have to face the issue of school vouchers</a:t>
            </a:r>
            <a:endParaRPr lang="en-US" dirty="0"/>
          </a:p>
        </p:txBody>
      </p:sp>
    </p:spTree>
    <p:extLst>
      <p:ext uri="{BB962C8B-B14F-4D97-AF65-F5344CB8AC3E}">
        <p14:creationId xmlns:p14="http://schemas.microsoft.com/office/powerpoint/2010/main" val="2439830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Zelman v. Simmons-Harris</a:t>
            </a:r>
            <a:r>
              <a:rPr lang="en-US" dirty="0" smtClean="0"/>
              <a:t> (2002)</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Cleveland’s public schools were a mess</a:t>
            </a:r>
          </a:p>
          <a:p>
            <a:pPr lvl="1"/>
            <a:r>
              <a:rPr lang="en-US" dirty="0" smtClean="0"/>
              <a:t>Ohio’s response was (among others) to provide a scholarship to attend private schools, whether religious or non-religious</a:t>
            </a:r>
          </a:p>
          <a:p>
            <a:pPr lvl="2"/>
            <a:r>
              <a:rPr lang="en-US" dirty="0" smtClean="0"/>
              <a:t>Amount based on income, and went directly to parents who then signed the checks over to the schools</a:t>
            </a:r>
            <a:r>
              <a:rPr lang="en-US" dirty="0" smtClean="0">
                <a:sym typeface="Wingdings" panose="05000000000000000000" pitchFamily="2" charset="2"/>
              </a:rPr>
              <a:t> they also had to pay some of the tuition themselves ($250)</a:t>
            </a:r>
          </a:p>
          <a:p>
            <a:pPr lvl="2"/>
            <a:r>
              <a:rPr lang="en-US" dirty="0" smtClean="0">
                <a:sym typeface="Wingdings" panose="05000000000000000000" pitchFamily="2" charset="2"/>
              </a:rPr>
              <a:t>Schools could only charge $2500 in tuition (up to 90% paid by state)</a:t>
            </a:r>
          </a:p>
          <a:p>
            <a:pPr lvl="2"/>
            <a:r>
              <a:rPr lang="en-US" dirty="0" smtClean="0">
                <a:sym typeface="Wingdings" panose="05000000000000000000" pitchFamily="2" charset="2"/>
              </a:rPr>
              <a:t>Religious schools were the choice of 96.7% of parents </a:t>
            </a:r>
          </a:p>
          <a:p>
            <a:pPr lvl="2"/>
            <a:r>
              <a:rPr lang="en-US" dirty="0" smtClean="0">
                <a:sym typeface="Wingdings" panose="05000000000000000000" pitchFamily="2" charset="2"/>
              </a:rPr>
              <a:t>Most were not a member of the faith of the schools they attended</a:t>
            </a:r>
          </a:p>
          <a:p>
            <a:pPr lvl="1"/>
            <a:r>
              <a:rPr lang="en-US" dirty="0" smtClean="0">
                <a:sym typeface="Wingdings" panose="05000000000000000000" pitchFamily="2" charset="2"/>
              </a:rPr>
              <a:t>The state lost at the district court and 6</a:t>
            </a:r>
            <a:r>
              <a:rPr lang="en-US" baseline="30000" dirty="0" smtClean="0">
                <a:sym typeface="Wingdings" panose="05000000000000000000" pitchFamily="2" charset="2"/>
              </a:rPr>
              <a:t>th</a:t>
            </a:r>
            <a:r>
              <a:rPr lang="en-US" dirty="0" smtClean="0">
                <a:sym typeface="Wingdings" panose="05000000000000000000" pitchFamily="2" charset="2"/>
              </a:rPr>
              <a:t> Circuit and appealed</a:t>
            </a:r>
          </a:p>
          <a:p>
            <a:pPr lvl="2"/>
            <a:endParaRPr lang="en-US" dirty="0"/>
          </a:p>
        </p:txBody>
      </p:sp>
    </p:spTree>
    <p:extLst>
      <p:ext uri="{BB962C8B-B14F-4D97-AF65-F5344CB8AC3E}">
        <p14:creationId xmlns:p14="http://schemas.microsoft.com/office/powerpoint/2010/main" val="1400942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a:t>
            </a:r>
            <a:r>
              <a:rPr lang="en-US" i="1" dirty="0" smtClean="0"/>
              <a:t>Simmons-Harris- </a:t>
            </a:r>
            <a:r>
              <a:rPr lang="en-US" dirty="0" smtClean="0"/>
              <a:t>II</a:t>
            </a:r>
            <a:endParaRPr lang="en-US" dirty="0"/>
          </a:p>
        </p:txBody>
      </p:sp>
      <p:sp>
        <p:nvSpPr>
          <p:cNvPr id="3" name="Content Placeholder 2"/>
          <p:cNvSpPr>
            <a:spLocks noGrp="1"/>
          </p:cNvSpPr>
          <p:nvPr>
            <p:ph idx="1"/>
          </p:nvPr>
        </p:nvSpPr>
        <p:spPr/>
        <p:txBody>
          <a:bodyPr/>
          <a:lstStyle/>
          <a:p>
            <a:r>
              <a:rPr lang="en-US" dirty="0" smtClean="0"/>
              <a:t>Arguments</a:t>
            </a:r>
          </a:p>
          <a:p>
            <a:pPr lvl="1"/>
            <a:r>
              <a:rPr lang="en-US" dirty="0" smtClean="0"/>
              <a:t>For the State of Ohio (Zelman)</a:t>
            </a:r>
          </a:p>
          <a:p>
            <a:pPr lvl="2"/>
            <a:r>
              <a:rPr lang="en-US" dirty="0" smtClean="0"/>
              <a:t>The law is religiously neutral</a:t>
            </a:r>
          </a:p>
          <a:p>
            <a:pPr lvl="2"/>
            <a:r>
              <a:rPr lang="en-US" dirty="0" smtClean="0"/>
              <a:t>No incentives are provided for the religious schools</a:t>
            </a:r>
          </a:p>
          <a:p>
            <a:pPr lvl="2"/>
            <a:r>
              <a:rPr lang="en-US" dirty="0" smtClean="0"/>
              <a:t>It does not endorse religion</a:t>
            </a:r>
          </a:p>
          <a:p>
            <a:pPr lvl="2"/>
            <a:r>
              <a:rPr lang="en-US" dirty="0" smtClean="0"/>
              <a:t>Schools that accept the money cannot discriminate</a:t>
            </a:r>
          </a:p>
          <a:p>
            <a:pPr lvl="1"/>
            <a:r>
              <a:rPr lang="en-US" dirty="0" smtClean="0"/>
              <a:t>For Simons-Harris</a:t>
            </a:r>
          </a:p>
          <a:p>
            <a:pPr lvl="2"/>
            <a:r>
              <a:rPr lang="en-US" dirty="0" smtClean="0"/>
              <a:t>It provides money to religious education</a:t>
            </a:r>
          </a:p>
          <a:p>
            <a:pPr lvl="2"/>
            <a:r>
              <a:rPr lang="en-US" dirty="0" smtClean="0"/>
              <a:t>It creates a perception of endorsement of the religions of the schools</a:t>
            </a:r>
          </a:p>
          <a:p>
            <a:pPr lvl="2"/>
            <a:r>
              <a:rPr lang="en-US" dirty="0" smtClean="0"/>
              <a:t>The options are nearly all religious </a:t>
            </a:r>
          </a:p>
          <a:p>
            <a:pPr lvl="2"/>
            <a:endParaRPr lang="en-US" dirty="0"/>
          </a:p>
        </p:txBody>
      </p:sp>
    </p:spTree>
    <p:extLst>
      <p:ext uri="{BB962C8B-B14F-4D97-AF65-F5344CB8AC3E}">
        <p14:creationId xmlns:p14="http://schemas.microsoft.com/office/powerpoint/2010/main" val="34901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Simmons-Harris- </a:t>
            </a:r>
            <a:r>
              <a:rPr lang="en-US" dirty="0" smtClean="0"/>
              <a:t>III</a:t>
            </a:r>
            <a:endParaRPr lang="en-US" dirty="0"/>
          </a:p>
        </p:txBody>
      </p:sp>
      <p:sp>
        <p:nvSpPr>
          <p:cNvPr id="3" name="Content Placeholder 2"/>
          <p:cNvSpPr>
            <a:spLocks noGrp="1"/>
          </p:cNvSpPr>
          <p:nvPr>
            <p:ph idx="1"/>
          </p:nvPr>
        </p:nvSpPr>
        <p:spPr/>
        <p:txBody>
          <a:bodyPr/>
          <a:lstStyle/>
          <a:p>
            <a:r>
              <a:rPr lang="en-US" dirty="0" smtClean="0"/>
              <a:t>Rehnquist, C.J. rules for a 5-4 Court</a:t>
            </a:r>
          </a:p>
          <a:p>
            <a:pPr lvl="1"/>
            <a:r>
              <a:rPr lang="en-US" dirty="0" smtClean="0"/>
              <a:t>The purpose prong is clear</a:t>
            </a:r>
            <a:r>
              <a:rPr lang="en-US" dirty="0" smtClean="0">
                <a:sym typeface="Wingdings" panose="05000000000000000000" pitchFamily="2" charset="2"/>
              </a:rPr>
              <a:t> adopted to improve education for students in a very bad school district by giving options</a:t>
            </a:r>
          </a:p>
          <a:p>
            <a:pPr lvl="1"/>
            <a:r>
              <a:rPr lang="en-US" dirty="0" smtClean="0">
                <a:sym typeface="Wingdings" panose="05000000000000000000" pitchFamily="2" charset="2"/>
              </a:rPr>
              <a:t>The main question is whether this advances or inhibits religion</a:t>
            </a:r>
          </a:p>
          <a:p>
            <a:pPr lvl="2"/>
            <a:r>
              <a:rPr lang="en-US" dirty="0" smtClean="0">
                <a:sym typeface="Wingdings" panose="05000000000000000000" pitchFamily="2" charset="2"/>
              </a:rPr>
              <a:t>He sees a distinction between programs</a:t>
            </a:r>
          </a:p>
          <a:p>
            <a:pPr lvl="2"/>
            <a:r>
              <a:rPr lang="en-US" dirty="0" smtClean="0">
                <a:sym typeface="Wingdings" panose="05000000000000000000" pitchFamily="2" charset="2"/>
              </a:rPr>
              <a:t>Those that provide money directly to religious schools those cases were allowed too</a:t>
            </a:r>
          </a:p>
          <a:p>
            <a:pPr lvl="2"/>
            <a:r>
              <a:rPr lang="en-US" dirty="0" smtClean="0">
                <a:sym typeface="Wingdings" panose="05000000000000000000" pitchFamily="2" charset="2"/>
              </a:rPr>
              <a:t>Those that involve the private choice of individuals are allowed</a:t>
            </a:r>
          </a:p>
          <a:p>
            <a:pPr lvl="3"/>
            <a:r>
              <a:rPr lang="en-US" i="1" dirty="0" smtClean="0">
                <a:sym typeface="Wingdings" panose="05000000000000000000" pitchFamily="2" charset="2"/>
              </a:rPr>
              <a:t>Mueller </a:t>
            </a:r>
            <a:r>
              <a:rPr lang="en-US" dirty="0" smtClean="0">
                <a:sym typeface="Wingdings" panose="05000000000000000000" pitchFamily="2" charset="2"/>
              </a:rPr>
              <a:t>(1983)- Deductions for private school expenses (choice by parents)</a:t>
            </a:r>
            <a:endParaRPr lang="en-US" i="1" dirty="0" smtClean="0">
              <a:sym typeface="Wingdings" panose="05000000000000000000" pitchFamily="2" charset="2"/>
            </a:endParaRPr>
          </a:p>
          <a:p>
            <a:pPr lvl="3"/>
            <a:r>
              <a:rPr lang="en-US" i="1" dirty="0" smtClean="0">
                <a:sym typeface="Wingdings" panose="05000000000000000000" pitchFamily="2" charset="2"/>
              </a:rPr>
              <a:t>Witters </a:t>
            </a:r>
            <a:r>
              <a:rPr lang="en-US" dirty="0" smtClean="0">
                <a:sym typeface="Wingdings" panose="05000000000000000000" pitchFamily="2" charset="2"/>
              </a:rPr>
              <a:t>(1986)- Vocational scholarship at a religious school (program administered neutrally)</a:t>
            </a:r>
            <a:endParaRPr lang="en-US" i="1" dirty="0" smtClean="0">
              <a:sym typeface="Wingdings" panose="05000000000000000000" pitchFamily="2" charset="2"/>
            </a:endParaRPr>
          </a:p>
          <a:p>
            <a:pPr lvl="3"/>
            <a:r>
              <a:rPr lang="en-US" i="1" dirty="0" smtClean="0">
                <a:sym typeface="Wingdings" panose="05000000000000000000" pitchFamily="2" charset="2"/>
              </a:rPr>
              <a:t>Zobrest </a:t>
            </a:r>
            <a:r>
              <a:rPr lang="en-US" dirty="0" smtClean="0">
                <a:sym typeface="Wingdings" panose="05000000000000000000" pitchFamily="2" charset="2"/>
              </a:rPr>
              <a:t>(1993)- Sign language interpreters in religious schools (children were the beneficiaries)</a:t>
            </a:r>
            <a:endParaRPr lang="en-US" i="1" dirty="0"/>
          </a:p>
        </p:txBody>
      </p:sp>
    </p:spTree>
    <p:extLst>
      <p:ext uri="{BB962C8B-B14F-4D97-AF65-F5344CB8AC3E}">
        <p14:creationId xmlns:p14="http://schemas.microsoft.com/office/powerpoint/2010/main" val="3809407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Simmons-Harris- </a:t>
            </a:r>
            <a:r>
              <a:rPr lang="en-US" dirty="0" smtClean="0"/>
              <a:t>IV</a:t>
            </a:r>
            <a:endParaRPr lang="en-US" dirty="0"/>
          </a:p>
        </p:txBody>
      </p:sp>
      <p:sp>
        <p:nvSpPr>
          <p:cNvPr id="3" name="Content Placeholder 2"/>
          <p:cNvSpPr>
            <a:spLocks noGrp="1"/>
          </p:cNvSpPr>
          <p:nvPr>
            <p:ph sz="half" idx="1"/>
          </p:nvPr>
        </p:nvSpPr>
        <p:spPr/>
        <p:txBody>
          <a:bodyPr>
            <a:normAutofit/>
          </a:bodyPr>
          <a:lstStyle/>
          <a:p>
            <a:r>
              <a:rPr lang="en-US" dirty="0" smtClean="0"/>
              <a:t>More from Rehnquist, C.J.</a:t>
            </a:r>
          </a:p>
          <a:p>
            <a:pPr lvl="1"/>
            <a:r>
              <a:rPr lang="en-US" dirty="0" smtClean="0"/>
              <a:t>The question was whether the programs were neutrally administered and are based on the private decision by individuals to send their money there</a:t>
            </a:r>
          </a:p>
          <a:p>
            <a:pPr lvl="2"/>
            <a:r>
              <a:rPr lang="en-US" dirty="0" smtClean="0"/>
              <a:t>Not important what the results is</a:t>
            </a:r>
          </a:p>
          <a:p>
            <a:pPr lvl="2"/>
            <a:r>
              <a:rPr lang="en-US" dirty="0" smtClean="0"/>
              <a:t>The incidental advancement or perceived endorsement is to the individual, not government</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30928" y="2401502"/>
            <a:ext cx="4583674" cy="2949815"/>
          </a:xfrm>
        </p:spPr>
      </p:pic>
    </p:spTree>
    <p:extLst>
      <p:ext uri="{BB962C8B-B14F-4D97-AF65-F5344CB8AC3E}">
        <p14:creationId xmlns:p14="http://schemas.microsoft.com/office/powerpoint/2010/main" val="396908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Simmons-Harris- </a:t>
            </a:r>
            <a:r>
              <a:rPr lang="en-US" dirty="0"/>
              <a:t>V</a:t>
            </a:r>
          </a:p>
        </p:txBody>
      </p:sp>
      <p:sp>
        <p:nvSpPr>
          <p:cNvPr id="3" name="Content Placeholder 2"/>
          <p:cNvSpPr>
            <a:spLocks noGrp="1"/>
          </p:cNvSpPr>
          <p:nvPr>
            <p:ph idx="1"/>
          </p:nvPr>
        </p:nvSpPr>
        <p:spPr/>
        <p:txBody>
          <a:bodyPr/>
          <a:lstStyle/>
          <a:p>
            <a:r>
              <a:rPr lang="en-US" dirty="0"/>
              <a:t>Application to this case</a:t>
            </a:r>
          </a:p>
          <a:p>
            <a:pPr lvl="1"/>
            <a:r>
              <a:rPr lang="en-US" dirty="0"/>
              <a:t>Similar to these three cases</a:t>
            </a:r>
          </a:p>
          <a:p>
            <a:pPr lvl="1"/>
            <a:r>
              <a:rPr lang="en-US" dirty="0"/>
              <a:t>Program administered neutrally, all schools can participate, no </a:t>
            </a:r>
            <a:r>
              <a:rPr lang="en-US" dirty="0" smtClean="0"/>
              <a:t>preference </a:t>
            </a:r>
            <a:r>
              <a:rPr lang="en-US" dirty="0"/>
              <a:t>to religion in the admission of students except for income</a:t>
            </a:r>
          </a:p>
          <a:p>
            <a:pPr lvl="1"/>
            <a:r>
              <a:rPr lang="en-US" dirty="0"/>
              <a:t>There is actually a disincentive to religion</a:t>
            </a:r>
            <a:r>
              <a:rPr lang="en-US" dirty="0">
                <a:sym typeface="Wingdings" panose="05000000000000000000" pitchFamily="2" charset="2"/>
              </a:rPr>
              <a:t> they take these students at less money than those that pay their way</a:t>
            </a:r>
          </a:p>
          <a:p>
            <a:pPr lvl="1"/>
            <a:r>
              <a:rPr lang="en-US" dirty="0">
                <a:sym typeface="Wingdings" panose="05000000000000000000" pitchFamily="2" charset="2"/>
              </a:rPr>
              <a:t>The 96% figure is irrelevant</a:t>
            </a:r>
          </a:p>
          <a:p>
            <a:pPr lvl="1"/>
            <a:r>
              <a:rPr lang="en-US" dirty="0">
                <a:sym typeface="Wingdings" panose="05000000000000000000" pitchFamily="2" charset="2"/>
              </a:rPr>
              <a:t>This is a program of private choice</a:t>
            </a:r>
            <a:endParaRPr lang="en-US" dirty="0"/>
          </a:p>
          <a:p>
            <a:endParaRPr lang="en-US" dirty="0"/>
          </a:p>
        </p:txBody>
      </p:sp>
    </p:spTree>
    <p:extLst>
      <p:ext uri="{BB962C8B-B14F-4D97-AF65-F5344CB8AC3E}">
        <p14:creationId xmlns:p14="http://schemas.microsoft.com/office/powerpoint/2010/main" val="1797378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Simmons-Harris- </a:t>
            </a:r>
            <a:r>
              <a:rPr lang="en-US" dirty="0" smtClean="0"/>
              <a:t>VI</a:t>
            </a:r>
            <a:endParaRPr lang="en-US" dirty="0"/>
          </a:p>
        </p:txBody>
      </p:sp>
      <p:sp>
        <p:nvSpPr>
          <p:cNvPr id="3" name="Content Placeholder 2"/>
          <p:cNvSpPr>
            <a:spLocks noGrp="1"/>
          </p:cNvSpPr>
          <p:nvPr>
            <p:ph idx="1"/>
          </p:nvPr>
        </p:nvSpPr>
        <p:spPr/>
        <p:txBody>
          <a:bodyPr/>
          <a:lstStyle/>
          <a:p>
            <a:r>
              <a:rPr lang="en-US" dirty="0" smtClean="0"/>
              <a:t>Concurrences</a:t>
            </a:r>
          </a:p>
          <a:p>
            <a:pPr lvl="1"/>
            <a:r>
              <a:rPr lang="en-US" dirty="0" smtClean="0"/>
              <a:t>Thomas, J.</a:t>
            </a:r>
          </a:p>
          <a:p>
            <a:pPr lvl="2"/>
            <a:r>
              <a:rPr lang="en-US" dirty="0" smtClean="0"/>
              <a:t>He makes more of a political argument (opposes affirmative action, supports vouchers)</a:t>
            </a:r>
          </a:p>
          <a:p>
            <a:pPr lvl="1"/>
            <a:r>
              <a:rPr lang="en-US" dirty="0" smtClean="0"/>
              <a:t>O’Connor, J.</a:t>
            </a:r>
          </a:p>
          <a:p>
            <a:pPr lvl="2"/>
            <a:r>
              <a:rPr lang="en-US" dirty="0" smtClean="0"/>
              <a:t>She emphasizes that this does not depart from the </a:t>
            </a:r>
            <a:r>
              <a:rPr lang="en-US" i="1" dirty="0" smtClean="0"/>
              <a:t>Lemon </a:t>
            </a:r>
            <a:r>
              <a:rPr lang="en-US" dirty="0" smtClean="0"/>
              <a:t>test, but is a proper application</a:t>
            </a:r>
          </a:p>
          <a:p>
            <a:pPr lvl="3"/>
            <a:r>
              <a:rPr lang="en-US" i="1" dirty="0" smtClean="0"/>
              <a:t>Agostini </a:t>
            </a:r>
            <a:r>
              <a:rPr lang="en-US" dirty="0" smtClean="0"/>
              <a:t>folded the second and third prongs together</a:t>
            </a:r>
          </a:p>
          <a:p>
            <a:pPr lvl="2"/>
            <a:r>
              <a:rPr lang="en-US" dirty="0" smtClean="0"/>
              <a:t>Two factors to consider</a:t>
            </a:r>
          </a:p>
          <a:p>
            <a:pPr lvl="3"/>
            <a:r>
              <a:rPr lang="en-US" dirty="0" smtClean="0"/>
              <a:t>1) Is the program administered in a religiously neutral fashion?</a:t>
            </a:r>
          </a:p>
          <a:p>
            <a:pPr lvl="3"/>
            <a:r>
              <a:rPr lang="en-US" dirty="0" smtClean="0"/>
              <a:t>2) Is there a genuine choice among beneficiaries between religious and non-religious options?</a:t>
            </a:r>
          </a:p>
          <a:p>
            <a:pPr lvl="2"/>
            <a:r>
              <a:rPr lang="en-US" dirty="0" smtClean="0"/>
              <a:t>In contrast, Rehnquist, C.J. largely ignored </a:t>
            </a:r>
            <a:r>
              <a:rPr lang="en-US" i="1" dirty="0" smtClean="0"/>
              <a:t>Lemon</a:t>
            </a:r>
          </a:p>
          <a:p>
            <a:r>
              <a:rPr lang="en-US" i="1" dirty="0" smtClean="0"/>
              <a:t>Note: </a:t>
            </a:r>
            <a:r>
              <a:rPr lang="en-US" dirty="0" smtClean="0"/>
              <a:t>States may still have problems with their state constitutions!</a:t>
            </a:r>
          </a:p>
          <a:p>
            <a:pPr lvl="1"/>
            <a:endParaRPr lang="en-US" dirty="0"/>
          </a:p>
        </p:txBody>
      </p:sp>
    </p:spTree>
    <p:extLst>
      <p:ext uri="{BB962C8B-B14F-4D97-AF65-F5344CB8AC3E}">
        <p14:creationId xmlns:p14="http://schemas.microsoft.com/office/powerpoint/2010/main" val="2978179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Zelman v. Simmons-Harris- </a:t>
            </a:r>
            <a:r>
              <a:rPr lang="en-US" i="1" dirty="0" smtClean="0"/>
              <a:t>V</a:t>
            </a:r>
            <a:r>
              <a:rPr lang="en-US" dirty="0" smtClean="0"/>
              <a:t>II</a:t>
            </a:r>
            <a:endParaRPr lang="en-US" dirty="0"/>
          </a:p>
        </p:txBody>
      </p:sp>
      <p:sp>
        <p:nvSpPr>
          <p:cNvPr id="3" name="Content Placeholder 2"/>
          <p:cNvSpPr>
            <a:spLocks noGrp="1"/>
          </p:cNvSpPr>
          <p:nvPr>
            <p:ph idx="1"/>
          </p:nvPr>
        </p:nvSpPr>
        <p:spPr/>
        <p:txBody>
          <a:bodyPr/>
          <a:lstStyle/>
          <a:p>
            <a:r>
              <a:rPr lang="en-US" dirty="0" smtClean="0"/>
              <a:t>The dissents</a:t>
            </a:r>
          </a:p>
          <a:p>
            <a:pPr lvl="1"/>
            <a:r>
              <a:rPr lang="en-US" dirty="0" smtClean="0"/>
              <a:t>Breyer, J. joined by Stevens and Souter, JJ.</a:t>
            </a:r>
          </a:p>
          <a:p>
            <a:pPr lvl="2"/>
            <a:r>
              <a:rPr lang="en-US" dirty="0" smtClean="0"/>
              <a:t>Does not buy the parental choice argument</a:t>
            </a:r>
            <a:r>
              <a:rPr lang="en-US" dirty="0" smtClean="0">
                <a:sym typeface="Wingdings" panose="05000000000000000000" pitchFamily="2" charset="2"/>
              </a:rPr>
              <a:t> this is still funding church schools</a:t>
            </a:r>
          </a:p>
          <a:p>
            <a:pPr lvl="2"/>
            <a:r>
              <a:rPr lang="en-US" dirty="0" smtClean="0">
                <a:sym typeface="Wingdings" panose="05000000000000000000" pitchFamily="2" charset="2"/>
              </a:rPr>
              <a:t>This still creates a big conflict</a:t>
            </a:r>
            <a:endParaRPr lang="en-US" dirty="0" smtClean="0"/>
          </a:p>
          <a:p>
            <a:pPr lvl="1"/>
            <a:r>
              <a:rPr lang="en-US" dirty="0" smtClean="0"/>
              <a:t>Souter, joined by Stevens, Ginsburg, and Breyer, JJ.</a:t>
            </a:r>
          </a:p>
          <a:p>
            <a:pPr lvl="2"/>
            <a:r>
              <a:rPr lang="en-US" dirty="0" smtClean="0"/>
              <a:t>He believes that </a:t>
            </a:r>
            <a:r>
              <a:rPr lang="en-US" i="1" dirty="0" smtClean="0"/>
              <a:t>Everson</a:t>
            </a:r>
            <a:r>
              <a:rPr lang="en-US" dirty="0" smtClean="0"/>
              <a:t>’s language on no tax money going to religious activities or institutions answers this question and the answer is no</a:t>
            </a:r>
          </a:p>
          <a:p>
            <a:pPr lvl="2"/>
            <a:r>
              <a:rPr lang="en-US" dirty="0" smtClean="0"/>
              <a:t>The money here will go for religious instruction</a:t>
            </a:r>
          </a:p>
          <a:p>
            <a:pPr lvl="1"/>
            <a:r>
              <a:rPr lang="en-US" dirty="0" smtClean="0"/>
              <a:t>Stevens, J.</a:t>
            </a:r>
          </a:p>
          <a:p>
            <a:pPr lvl="2"/>
            <a:r>
              <a:rPr lang="en-US" dirty="0" smtClean="0"/>
              <a:t>He fears religious strife</a:t>
            </a:r>
          </a:p>
          <a:p>
            <a:pPr lvl="2"/>
            <a:r>
              <a:rPr lang="en-US" dirty="0" smtClean="0"/>
              <a:t>They are removing a brick from the wall separating church and state</a:t>
            </a:r>
            <a:endParaRPr lang="en-US" dirty="0"/>
          </a:p>
        </p:txBody>
      </p:sp>
    </p:spTree>
    <p:extLst>
      <p:ext uri="{BB962C8B-B14F-4D97-AF65-F5344CB8AC3E}">
        <p14:creationId xmlns:p14="http://schemas.microsoft.com/office/powerpoint/2010/main" val="305139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Lecture</a:t>
            </a:r>
            <a:endParaRPr lang="en-US" dirty="0"/>
          </a:p>
        </p:txBody>
      </p:sp>
      <p:sp>
        <p:nvSpPr>
          <p:cNvPr id="3" name="Content Placeholder 2"/>
          <p:cNvSpPr>
            <a:spLocks noGrp="1"/>
          </p:cNvSpPr>
          <p:nvPr>
            <p:ph idx="1"/>
          </p:nvPr>
        </p:nvSpPr>
        <p:spPr/>
        <p:txBody>
          <a:bodyPr/>
          <a:lstStyle/>
          <a:p>
            <a:r>
              <a:rPr lang="en-US" dirty="0" smtClean="0"/>
              <a:t>More on the Establishment Clause</a:t>
            </a:r>
          </a:p>
          <a:p>
            <a:pPr lvl="1"/>
            <a:r>
              <a:rPr lang="en-US" dirty="0" smtClean="0"/>
              <a:t>Pages 145-159</a:t>
            </a:r>
          </a:p>
          <a:p>
            <a:pPr lvl="2"/>
            <a:r>
              <a:rPr lang="en-US" dirty="0" smtClean="0"/>
              <a:t>Burger and Rehnquist Courts</a:t>
            </a:r>
          </a:p>
          <a:p>
            <a:pPr lvl="2"/>
            <a:r>
              <a:rPr lang="en-US" i="1" dirty="0" smtClean="0"/>
              <a:t>Lemon </a:t>
            </a:r>
            <a:r>
              <a:rPr lang="en-US" dirty="0" smtClean="0"/>
              <a:t>Test</a:t>
            </a:r>
          </a:p>
          <a:p>
            <a:pPr lvl="2"/>
            <a:r>
              <a:rPr lang="en-US" dirty="0" smtClean="0"/>
              <a:t>Aid to Religious Schools</a:t>
            </a:r>
            <a:endParaRPr lang="en-US" dirty="0"/>
          </a:p>
        </p:txBody>
      </p:sp>
    </p:spTree>
    <p:extLst>
      <p:ext uri="{BB962C8B-B14F-4D97-AF65-F5344CB8AC3E}">
        <p14:creationId xmlns:p14="http://schemas.microsoft.com/office/powerpoint/2010/main" val="2427152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lecture</a:t>
            </a:r>
            <a:endParaRPr lang="en-US" dirty="0"/>
          </a:p>
        </p:txBody>
      </p:sp>
      <p:sp>
        <p:nvSpPr>
          <p:cNvPr id="3" name="Content Placeholder 2"/>
          <p:cNvSpPr>
            <a:spLocks noGrp="1"/>
          </p:cNvSpPr>
          <p:nvPr>
            <p:ph idx="1"/>
          </p:nvPr>
        </p:nvSpPr>
        <p:spPr/>
        <p:txBody>
          <a:bodyPr/>
          <a:lstStyle/>
          <a:p>
            <a:r>
              <a:rPr lang="en-US" dirty="0" smtClean="0"/>
              <a:t>Pages 159-176</a:t>
            </a:r>
          </a:p>
          <a:p>
            <a:pPr lvl="1"/>
            <a:r>
              <a:rPr lang="en-US" dirty="0" smtClean="0"/>
              <a:t>Access to public facilities and funds</a:t>
            </a:r>
          </a:p>
          <a:p>
            <a:pPr lvl="1"/>
            <a:r>
              <a:rPr lang="en-US" dirty="0" smtClean="0"/>
              <a:t>Religious principals in public schools</a:t>
            </a:r>
          </a:p>
          <a:p>
            <a:pPr lvl="2"/>
            <a:r>
              <a:rPr lang="en-US" i="1" dirty="0" smtClean="0"/>
              <a:t>Edwards v. Aguilar </a:t>
            </a:r>
            <a:r>
              <a:rPr lang="en-US" dirty="0" smtClean="0"/>
              <a:t>(1987)</a:t>
            </a:r>
          </a:p>
          <a:p>
            <a:pPr lvl="1"/>
            <a:r>
              <a:rPr lang="en-US" dirty="0" smtClean="0"/>
              <a:t>Prayer and schools and other events</a:t>
            </a:r>
          </a:p>
          <a:p>
            <a:pPr lvl="2"/>
            <a:r>
              <a:rPr lang="en-US" dirty="0" smtClean="0"/>
              <a:t>Extra-curricular activities and graduations</a:t>
            </a:r>
          </a:p>
          <a:p>
            <a:pPr lvl="2"/>
            <a:r>
              <a:rPr lang="en-US" dirty="0" smtClean="0"/>
              <a:t>Government meetings- </a:t>
            </a:r>
            <a:r>
              <a:rPr lang="en-US" i="1" dirty="0" smtClean="0"/>
              <a:t>Town of Greece v. Galloway</a:t>
            </a:r>
            <a:r>
              <a:rPr lang="en-US" dirty="0" smtClean="0"/>
              <a:t> (2014)</a:t>
            </a:r>
            <a:endParaRPr lang="en-US" dirty="0"/>
          </a:p>
        </p:txBody>
      </p:sp>
    </p:spTree>
    <p:extLst>
      <p:ext uri="{BB962C8B-B14F-4D97-AF65-F5344CB8AC3E}">
        <p14:creationId xmlns:p14="http://schemas.microsoft.com/office/powerpoint/2010/main" val="3962372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Walz v. Tax Commission of the City of New York </a:t>
            </a:r>
            <a:r>
              <a:rPr lang="en-US" dirty="0" smtClean="0"/>
              <a:t>(1970)</a:t>
            </a:r>
            <a:endParaRPr lang="en-US" i="1" dirty="0"/>
          </a:p>
        </p:txBody>
      </p:sp>
      <p:sp>
        <p:nvSpPr>
          <p:cNvPr id="3" name="Content Placeholder 2"/>
          <p:cNvSpPr>
            <a:spLocks noGrp="1"/>
          </p:cNvSpPr>
          <p:nvPr>
            <p:ph idx="1"/>
          </p:nvPr>
        </p:nvSpPr>
        <p:spPr/>
        <p:txBody>
          <a:bodyPr/>
          <a:lstStyle/>
          <a:p>
            <a:r>
              <a:rPr lang="en-US" i="1" dirty="0"/>
              <a:t>Walz v. Tax Commission of the City of New York </a:t>
            </a:r>
            <a:r>
              <a:rPr lang="en-US" dirty="0"/>
              <a:t>(1970</a:t>
            </a:r>
            <a:r>
              <a:rPr lang="en-US" dirty="0" smtClean="0"/>
              <a:t>)</a:t>
            </a:r>
          </a:p>
          <a:p>
            <a:pPr lvl="1"/>
            <a:r>
              <a:rPr lang="en-US" dirty="0" smtClean="0"/>
              <a:t>In this section, we move first to the Burger Court</a:t>
            </a:r>
          </a:p>
          <a:p>
            <a:pPr lvl="1"/>
            <a:r>
              <a:rPr lang="en-US" dirty="0" smtClean="0"/>
              <a:t>Burger uses his position as Chief to assign many opinions to himself and manipulate outcomes</a:t>
            </a:r>
            <a:r>
              <a:rPr lang="en-US" dirty="0" smtClean="0">
                <a:sym typeface="Wingdings" panose="05000000000000000000" pitchFamily="2" charset="2"/>
              </a:rPr>
              <a:t> it earns him the scorn of sever colleagues on the Court</a:t>
            </a:r>
          </a:p>
          <a:p>
            <a:pPr lvl="1"/>
            <a:r>
              <a:rPr lang="en-US" dirty="0" smtClean="0">
                <a:sym typeface="Wingdings" panose="05000000000000000000" pitchFamily="2" charset="2"/>
              </a:rPr>
              <a:t>Plaintiff challenges law making church property exempt from property taxes</a:t>
            </a:r>
          </a:p>
          <a:p>
            <a:pPr lvl="1"/>
            <a:r>
              <a:rPr lang="en-US" dirty="0" smtClean="0">
                <a:sym typeface="Wingdings" panose="05000000000000000000" pitchFamily="2" charset="2"/>
              </a:rPr>
              <a:t>Burger finds in favor of the government</a:t>
            </a:r>
          </a:p>
          <a:p>
            <a:pPr lvl="2"/>
            <a:r>
              <a:rPr lang="en-US" dirty="0" smtClean="0">
                <a:sym typeface="Wingdings" panose="05000000000000000000" pitchFamily="2" charset="2"/>
              </a:rPr>
              <a:t>Finds a secular purpose</a:t>
            </a:r>
          </a:p>
          <a:p>
            <a:pPr lvl="2"/>
            <a:r>
              <a:rPr lang="en-US" dirty="0" smtClean="0">
                <a:sym typeface="Wingdings" panose="05000000000000000000" pitchFamily="2" charset="2"/>
              </a:rPr>
              <a:t>But adds a new prong- “no excessive entangle” with religion</a:t>
            </a:r>
          </a:p>
          <a:p>
            <a:pPr lvl="2"/>
            <a:r>
              <a:rPr lang="en-US" dirty="0" smtClean="0">
                <a:sym typeface="Wingdings" panose="05000000000000000000" pitchFamily="2" charset="2"/>
              </a:rPr>
              <a:t>Only Douglas dissented</a:t>
            </a:r>
            <a:endParaRPr lang="en-US" dirty="0"/>
          </a:p>
        </p:txBody>
      </p:sp>
    </p:spTree>
    <p:extLst>
      <p:ext uri="{BB962C8B-B14F-4D97-AF65-F5344CB8AC3E}">
        <p14:creationId xmlns:p14="http://schemas.microsoft.com/office/powerpoint/2010/main" val="3602108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Lemon v. Kurtzman </a:t>
            </a:r>
            <a:r>
              <a:rPr lang="en-US" dirty="0" smtClean="0"/>
              <a:t>(1971)</a:t>
            </a:r>
            <a:br>
              <a:rPr lang="en-US" dirty="0" smtClean="0"/>
            </a:br>
            <a:r>
              <a:rPr lang="en-US" i="1" dirty="0" smtClean="0"/>
              <a:t>Early v. DiCenso </a:t>
            </a:r>
            <a:r>
              <a:rPr lang="en-US" dirty="0" smtClean="0"/>
              <a:t>(1971)</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Suit brought against the Supt. Of Pennsylvania schools</a:t>
            </a:r>
          </a:p>
          <a:p>
            <a:pPr lvl="1"/>
            <a:r>
              <a:rPr lang="en-US" dirty="0" smtClean="0"/>
              <a:t>A law allowed him to purchase secular educational services for nonpublic schools</a:t>
            </a:r>
          </a:p>
          <a:p>
            <a:pPr lvl="2"/>
            <a:r>
              <a:rPr lang="en-US" dirty="0" smtClean="0"/>
              <a:t>Would only go to the secular activities of religious schools</a:t>
            </a:r>
            <a:r>
              <a:rPr lang="en-US" dirty="0" smtClean="0">
                <a:sym typeface="Wingdings" panose="05000000000000000000" pitchFamily="2" charset="2"/>
              </a:rPr>
              <a:t> books, salaries for the same course as taught in public schools schools had to keep records of this</a:t>
            </a:r>
            <a:endParaRPr lang="en-US" dirty="0" smtClean="0"/>
          </a:p>
          <a:p>
            <a:pPr lvl="1"/>
            <a:r>
              <a:rPr lang="en-US" dirty="0" smtClean="0"/>
              <a:t>Paid for by the state cigarette tax</a:t>
            </a:r>
          </a:p>
          <a:p>
            <a:pPr lvl="1"/>
            <a:r>
              <a:rPr lang="en-US" dirty="0" smtClean="0"/>
              <a:t>This was about 20% of the school population</a:t>
            </a:r>
          </a:p>
          <a:p>
            <a:pPr lvl="2"/>
            <a:r>
              <a:rPr lang="en-US" dirty="0" smtClean="0"/>
              <a:t>Nearly all were Catholic schools</a:t>
            </a:r>
          </a:p>
          <a:p>
            <a:pPr lvl="1"/>
            <a:r>
              <a:rPr lang="en-US" dirty="0" smtClean="0"/>
              <a:t>The companion Rhode Island case used public funds to supplement private teacher salaries, so long as they taught separate subjects</a:t>
            </a:r>
          </a:p>
          <a:p>
            <a:pPr lvl="2"/>
            <a:r>
              <a:rPr lang="en-US" dirty="0" smtClean="0"/>
              <a:t>Again, nearly all went to Catholic schools, and most to nuns</a:t>
            </a:r>
          </a:p>
        </p:txBody>
      </p:sp>
    </p:spTree>
    <p:extLst>
      <p:ext uri="{BB962C8B-B14F-4D97-AF65-F5344CB8AC3E}">
        <p14:creationId xmlns:p14="http://schemas.microsoft.com/office/powerpoint/2010/main" val="2362085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a:t>
            </a:r>
            <a:r>
              <a:rPr lang="en-US" i="1" dirty="0" smtClean="0">
                <a:solidFill>
                  <a:srgbClr val="3494BA"/>
                </a:solidFill>
              </a:rPr>
              <a:t>Kurtzman- </a:t>
            </a:r>
            <a:r>
              <a:rPr lang="en-US" dirty="0" smtClean="0">
                <a:solidFill>
                  <a:srgbClr val="3494BA"/>
                </a:solidFill>
              </a:rPr>
              <a:t>II</a:t>
            </a:r>
            <a:endParaRPr lang="en-US" dirty="0"/>
          </a:p>
        </p:txBody>
      </p:sp>
      <p:sp>
        <p:nvSpPr>
          <p:cNvPr id="3" name="Content Placeholder 2"/>
          <p:cNvSpPr>
            <a:spLocks noGrp="1"/>
          </p:cNvSpPr>
          <p:nvPr>
            <p:ph idx="1"/>
          </p:nvPr>
        </p:nvSpPr>
        <p:spPr/>
        <p:txBody>
          <a:bodyPr/>
          <a:lstStyle/>
          <a:p>
            <a:r>
              <a:rPr lang="en-US" dirty="0" smtClean="0"/>
              <a:t>Arguments</a:t>
            </a:r>
          </a:p>
          <a:p>
            <a:pPr lvl="1"/>
            <a:r>
              <a:rPr lang="en-US" dirty="0" smtClean="0"/>
              <a:t>For Pennsylvania and Rhode Island</a:t>
            </a:r>
          </a:p>
          <a:p>
            <a:pPr lvl="2"/>
            <a:r>
              <a:rPr lang="en-US" dirty="0" smtClean="0"/>
              <a:t>No tax money goes to support religious institutions or activities</a:t>
            </a:r>
          </a:p>
          <a:p>
            <a:pPr lvl="2"/>
            <a:r>
              <a:rPr lang="en-US" dirty="0" smtClean="0"/>
              <a:t>There was a secular purpose</a:t>
            </a:r>
            <a:r>
              <a:rPr lang="en-US" dirty="0" smtClean="0">
                <a:sym typeface="Wingdings" panose="05000000000000000000" pitchFamily="2" charset="2"/>
              </a:rPr>
              <a:t> to improve parochial school conditions</a:t>
            </a:r>
          </a:p>
          <a:p>
            <a:pPr lvl="2"/>
            <a:r>
              <a:rPr lang="en-US" dirty="0" smtClean="0">
                <a:sym typeface="Wingdings" panose="05000000000000000000" pitchFamily="2" charset="2"/>
              </a:rPr>
              <a:t>The monitoring violates excessive entanglement</a:t>
            </a:r>
          </a:p>
          <a:p>
            <a:pPr lvl="1"/>
            <a:r>
              <a:rPr lang="en-US" dirty="0" smtClean="0">
                <a:sym typeface="Wingdings" panose="05000000000000000000" pitchFamily="2" charset="2"/>
              </a:rPr>
              <a:t>For Kurtzman and Earley</a:t>
            </a:r>
          </a:p>
          <a:p>
            <a:pPr lvl="2"/>
            <a:r>
              <a:rPr lang="en-US" dirty="0" smtClean="0">
                <a:sym typeface="Wingdings" panose="05000000000000000000" pitchFamily="2" charset="2"/>
              </a:rPr>
              <a:t>Absolute separation not necessary only neutrality</a:t>
            </a:r>
          </a:p>
          <a:p>
            <a:pPr lvl="2"/>
            <a:r>
              <a:rPr lang="en-US" dirty="0" smtClean="0">
                <a:sym typeface="Wingdings" panose="05000000000000000000" pitchFamily="2" charset="2"/>
              </a:rPr>
              <a:t>The purpose is secular</a:t>
            </a:r>
            <a:endParaRPr lang="en-US" dirty="0"/>
          </a:p>
        </p:txBody>
      </p:sp>
    </p:spTree>
    <p:extLst>
      <p:ext uri="{BB962C8B-B14F-4D97-AF65-F5344CB8AC3E}">
        <p14:creationId xmlns:p14="http://schemas.microsoft.com/office/powerpoint/2010/main" val="3609077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Kurtzman- </a:t>
            </a:r>
            <a:r>
              <a:rPr lang="en-US" dirty="0" smtClean="0">
                <a:solidFill>
                  <a:srgbClr val="3494BA"/>
                </a:solidFill>
              </a:rPr>
              <a:t>III</a:t>
            </a:r>
            <a:endParaRPr lang="en-US" dirty="0"/>
          </a:p>
        </p:txBody>
      </p:sp>
      <p:sp>
        <p:nvSpPr>
          <p:cNvPr id="3" name="Content Placeholder 2"/>
          <p:cNvSpPr>
            <a:spLocks noGrp="1"/>
          </p:cNvSpPr>
          <p:nvPr>
            <p:ph idx="1"/>
          </p:nvPr>
        </p:nvSpPr>
        <p:spPr/>
        <p:txBody>
          <a:bodyPr/>
          <a:lstStyle/>
          <a:p>
            <a:r>
              <a:rPr lang="en-US" dirty="0" smtClean="0"/>
              <a:t>Burger, C.J. rules for the Court 8-0 (</a:t>
            </a:r>
            <a:r>
              <a:rPr lang="en-US" i="1" dirty="0" smtClean="0"/>
              <a:t>Lemon</a:t>
            </a:r>
            <a:r>
              <a:rPr lang="en-US" dirty="0" smtClean="0"/>
              <a:t>) and 8-1 (</a:t>
            </a:r>
            <a:r>
              <a:rPr lang="en-US" i="1" dirty="0" smtClean="0"/>
              <a:t>Earley</a:t>
            </a:r>
            <a:r>
              <a:rPr lang="en-US" dirty="0" smtClean="0"/>
              <a:t>)</a:t>
            </a:r>
          </a:p>
          <a:p>
            <a:pPr lvl="1"/>
            <a:r>
              <a:rPr lang="en-US" dirty="0" smtClean="0"/>
              <a:t>He tries to figure out the meaning of “respecting”</a:t>
            </a:r>
          </a:p>
          <a:p>
            <a:pPr lvl="2"/>
            <a:r>
              <a:rPr lang="en-US" dirty="0" smtClean="0"/>
              <a:t>Could lead to establishing a religion</a:t>
            </a:r>
          </a:p>
          <a:p>
            <a:pPr lvl="2"/>
            <a:r>
              <a:rPr lang="en-US" dirty="0" smtClean="0"/>
              <a:t>His three prohibitions</a:t>
            </a:r>
          </a:p>
          <a:p>
            <a:pPr lvl="3"/>
            <a:r>
              <a:rPr lang="en-US" dirty="0" smtClean="0"/>
              <a:t>Sponsorship</a:t>
            </a:r>
          </a:p>
          <a:p>
            <a:pPr lvl="3"/>
            <a:r>
              <a:rPr lang="en-US" dirty="0" smtClean="0"/>
              <a:t>Financial support</a:t>
            </a:r>
          </a:p>
          <a:p>
            <a:pPr lvl="3"/>
            <a:r>
              <a:rPr lang="en-US" dirty="0" smtClean="0"/>
              <a:t>Active involvement of the sovereign in religious activity </a:t>
            </a:r>
          </a:p>
          <a:p>
            <a:pPr lvl="1"/>
            <a:r>
              <a:rPr lang="en-US" dirty="0" smtClean="0"/>
              <a:t>The </a:t>
            </a:r>
            <a:r>
              <a:rPr lang="en-US" i="1" dirty="0" smtClean="0"/>
              <a:t>Lemon </a:t>
            </a:r>
            <a:r>
              <a:rPr lang="en-US" dirty="0" smtClean="0"/>
              <a:t>Test</a:t>
            </a:r>
          </a:p>
          <a:p>
            <a:pPr lvl="2"/>
            <a:r>
              <a:rPr lang="en-US" dirty="0" smtClean="0"/>
              <a:t>1) Secular legislative purpose</a:t>
            </a:r>
          </a:p>
          <a:p>
            <a:pPr lvl="2"/>
            <a:r>
              <a:rPr lang="en-US" dirty="0" smtClean="0"/>
              <a:t>2) Primary or principal effect neither advances or inhibits religion</a:t>
            </a:r>
          </a:p>
          <a:p>
            <a:pPr lvl="2"/>
            <a:r>
              <a:rPr lang="en-US" dirty="0" smtClean="0"/>
              <a:t>3) Must not foster an excessive entanglement of the government and religion</a:t>
            </a:r>
            <a:endParaRPr lang="en-US" dirty="0"/>
          </a:p>
        </p:txBody>
      </p:sp>
    </p:spTree>
    <p:extLst>
      <p:ext uri="{BB962C8B-B14F-4D97-AF65-F5344CB8AC3E}">
        <p14:creationId xmlns:p14="http://schemas.microsoft.com/office/powerpoint/2010/main" val="1942699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Kurtzman- </a:t>
            </a:r>
            <a:r>
              <a:rPr lang="en-US" dirty="0" smtClean="0">
                <a:solidFill>
                  <a:srgbClr val="3494BA"/>
                </a:solidFill>
              </a:rPr>
              <a:t>IV</a:t>
            </a:r>
            <a:endParaRPr lang="en-US" dirty="0"/>
          </a:p>
        </p:txBody>
      </p:sp>
      <p:sp>
        <p:nvSpPr>
          <p:cNvPr id="3" name="Content Placeholder 2"/>
          <p:cNvSpPr>
            <a:spLocks noGrp="1"/>
          </p:cNvSpPr>
          <p:nvPr>
            <p:ph sz="half" idx="1"/>
          </p:nvPr>
        </p:nvSpPr>
        <p:spPr/>
        <p:txBody>
          <a:bodyPr/>
          <a:lstStyle/>
          <a:p>
            <a:r>
              <a:rPr lang="en-US" dirty="0" smtClean="0"/>
              <a:t>Application by Burger, C.J.</a:t>
            </a:r>
          </a:p>
          <a:p>
            <a:pPr lvl="1"/>
            <a:r>
              <a:rPr lang="en-US" dirty="0" smtClean="0"/>
              <a:t>Secular purpose prong</a:t>
            </a:r>
          </a:p>
          <a:p>
            <a:pPr lvl="2"/>
            <a:r>
              <a:rPr lang="en-US" dirty="0" smtClean="0"/>
              <a:t>Passes because intent was to improve all secular education, not to promote religion</a:t>
            </a:r>
          </a:p>
          <a:p>
            <a:pPr lvl="1"/>
            <a:r>
              <a:rPr lang="en-US" dirty="0" smtClean="0"/>
              <a:t>Second prong not considered</a:t>
            </a:r>
          </a:p>
          <a:p>
            <a:pPr lvl="1"/>
            <a:r>
              <a:rPr lang="en-US" dirty="0" smtClean="0"/>
              <a:t>Excessive entanglement prong</a:t>
            </a:r>
          </a:p>
          <a:p>
            <a:pPr lvl="2"/>
            <a:r>
              <a:rPr lang="en-US" dirty="0" smtClean="0"/>
              <a:t>Both fail on this prong</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00885" y="2518332"/>
            <a:ext cx="5476063" cy="3082368"/>
          </a:xfrm>
        </p:spPr>
      </p:pic>
    </p:spTree>
    <p:extLst>
      <p:ext uri="{BB962C8B-B14F-4D97-AF65-F5344CB8AC3E}">
        <p14:creationId xmlns:p14="http://schemas.microsoft.com/office/powerpoint/2010/main" val="1058365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Kurtzman- </a:t>
            </a:r>
            <a:r>
              <a:rPr lang="en-US" dirty="0">
                <a:solidFill>
                  <a:srgbClr val="3494BA"/>
                </a:solidFill>
              </a:rPr>
              <a:t>V</a:t>
            </a:r>
            <a:endParaRPr lang="en-US" dirty="0"/>
          </a:p>
        </p:txBody>
      </p:sp>
      <p:sp>
        <p:nvSpPr>
          <p:cNvPr id="3" name="Content Placeholder 2"/>
          <p:cNvSpPr>
            <a:spLocks noGrp="1"/>
          </p:cNvSpPr>
          <p:nvPr>
            <p:ph idx="1"/>
          </p:nvPr>
        </p:nvSpPr>
        <p:spPr/>
        <p:txBody>
          <a:bodyPr/>
          <a:lstStyle/>
          <a:p>
            <a:r>
              <a:rPr lang="en-US" dirty="0" smtClean="0"/>
              <a:t>Excessive entanglement applied to each case</a:t>
            </a:r>
          </a:p>
          <a:p>
            <a:pPr lvl="1"/>
            <a:r>
              <a:rPr lang="en-US" dirty="0" smtClean="0"/>
              <a:t>Rhode Island</a:t>
            </a:r>
          </a:p>
          <a:p>
            <a:pPr lvl="2"/>
            <a:r>
              <a:rPr lang="en-US" dirty="0" smtClean="0"/>
              <a:t>He notes the schools getting the money have all been Catholic</a:t>
            </a:r>
          </a:p>
          <a:p>
            <a:pPr lvl="2"/>
            <a:r>
              <a:rPr lang="en-US" dirty="0" smtClean="0"/>
              <a:t>Schools are often close to the church and contain many religious symbols</a:t>
            </a:r>
          </a:p>
          <a:p>
            <a:pPr lvl="2"/>
            <a:r>
              <a:rPr lang="en-US" dirty="0" smtClean="0"/>
              <a:t>Most of the instructors are nuns, and this was part of the religious mission of the church</a:t>
            </a:r>
          </a:p>
          <a:p>
            <a:pPr lvl="3"/>
            <a:r>
              <a:rPr lang="en-US" dirty="0" smtClean="0"/>
              <a:t>Most of the lay teachers are also Catholic</a:t>
            </a:r>
          </a:p>
          <a:p>
            <a:pPr lvl="2"/>
            <a:r>
              <a:rPr lang="en-US" dirty="0" smtClean="0"/>
              <a:t>This is different than transportation, books, facilities</a:t>
            </a:r>
          </a:p>
          <a:p>
            <a:pPr lvl="2"/>
            <a:r>
              <a:rPr lang="en-US" dirty="0" smtClean="0"/>
              <a:t>The Handbook for education by the Diocese encourages religion in teaching throughout</a:t>
            </a:r>
          </a:p>
          <a:p>
            <a:pPr lvl="2"/>
            <a:r>
              <a:rPr lang="en-US" dirty="0" smtClean="0"/>
              <a:t>Unlike a book, a teacher cannot be inspected</a:t>
            </a:r>
          </a:p>
          <a:p>
            <a:pPr lvl="2"/>
            <a:r>
              <a:rPr lang="en-US" dirty="0" smtClean="0"/>
              <a:t>Burger thinks it is impossible to monitor whether the teaching that is supplemented will actually only be secular</a:t>
            </a:r>
            <a:endParaRPr lang="en-US" dirty="0"/>
          </a:p>
        </p:txBody>
      </p:sp>
    </p:spTree>
    <p:extLst>
      <p:ext uri="{BB962C8B-B14F-4D97-AF65-F5344CB8AC3E}">
        <p14:creationId xmlns:p14="http://schemas.microsoft.com/office/powerpoint/2010/main" val="1982029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3494BA"/>
                </a:solidFill>
              </a:rPr>
              <a:t>Lemon v. Kurtzman- </a:t>
            </a:r>
            <a:r>
              <a:rPr lang="en-US" dirty="0" smtClean="0">
                <a:solidFill>
                  <a:srgbClr val="3494BA"/>
                </a:solidFill>
              </a:rPr>
              <a:t>VI</a:t>
            </a:r>
            <a:endParaRPr lang="en-US" dirty="0"/>
          </a:p>
        </p:txBody>
      </p:sp>
      <p:sp>
        <p:nvSpPr>
          <p:cNvPr id="3" name="Content Placeholder 2"/>
          <p:cNvSpPr>
            <a:spLocks noGrp="1"/>
          </p:cNvSpPr>
          <p:nvPr>
            <p:ph idx="1"/>
          </p:nvPr>
        </p:nvSpPr>
        <p:spPr/>
        <p:txBody>
          <a:bodyPr/>
          <a:lstStyle/>
          <a:p>
            <a:r>
              <a:rPr lang="en-US" dirty="0"/>
              <a:t>Excessive entanglement applied to each case</a:t>
            </a:r>
          </a:p>
          <a:p>
            <a:pPr lvl="1"/>
            <a:r>
              <a:rPr lang="en-US" dirty="0" smtClean="0"/>
              <a:t>Pennsylvania</a:t>
            </a:r>
            <a:endParaRPr lang="en-US" dirty="0"/>
          </a:p>
          <a:p>
            <a:pPr lvl="2"/>
            <a:r>
              <a:rPr lang="en-US" dirty="0" smtClean="0"/>
              <a:t>This is very similar to the Rhode Island case</a:t>
            </a:r>
          </a:p>
          <a:p>
            <a:pPr lvl="2"/>
            <a:r>
              <a:rPr lang="en-US" dirty="0" smtClean="0"/>
              <a:t>However, reimbursements seem to go even further in ways that may touch religion</a:t>
            </a:r>
          </a:p>
          <a:p>
            <a:pPr lvl="2"/>
            <a:r>
              <a:rPr lang="en-US" dirty="0" smtClean="0"/>
              <a:t>The money here also goes </a:t>
            </a:r>
            <a:r>
              <a:rPr lang="en-US" i="1" dirty="0" smtClean="0"/>
              <a:t>directly </a:t>
            </a:r>
            <a:r>
              <a:rPr lang="en-US" dirty="0" smtClean="0"/>
              <a:t>to church schools</a:t>
            </a:r>
          </a:p>
          <a:p>
            <a:pPr lvl="3"/>
            <a:r>
              <a:rPr lang="en-US" dirty="0" smtClean="0"/>
              <a:t>Not to the student or his/her parents</a:t>
            </a:r>
          </a:p>
          <a:p>
            <a:pPr lvl="1"/>
            <a:r>
              <a:rPr lang="en-US" dirty="0" smtClean="0"/>
              <a:t>Burger thinks there is no way to properly surveil to make sure public money does not go to religious education or activities</a:t>
            </a:r>
            <a:endParaRPr lang="en-US" dirty="0"/>
          </a:p>
        </p:txBody>
      </p:sp>
    </p:spTree>
    <p:extLst>
      <p:ext uri="{BB962C8B-B14F-4D97-AF65-F5344CB8AC3E}">
        <p14:creationId xmlns:p14="http://schemas.microsoft.com/office/powerpoint/2010/main" val="4193272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1750</TotalTime>
  <Words>1573</Words>
  <Application>Microsoft Office PowerPoint</Application>
  <PresentationFormat>Widescreen</PresentationFormat>
  <Paragraphs>188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 Lecture 10 Chapter 4</vt:lpstr>
      <vt:lpstr>This Lecture</vt:lpstr>
      <vt:lpstr>Walz v. Tax Commission of the City of New York (1970)</vt:lpstr>
      <vt:lpstr>Lemon v. Kurtzman (1971) Early v. DiCenso (1971)</vt:lpstr>
      <vt:lpstr>Lemon v. Kurtzman- II</vt:lpstr>
      <vt:lpstr>Lemon v. Kurtzman- III</vt:lpstr>
      <vt:lpstr>Lemon v. Kurtzman- IV</vt:lpstr>
      <vt:lpstr>Lemon v. Kurtzman- V</vt:lpstr>
      <vt:lpstr>Lemon v. Kurtzman- VI</vt:lpstr>
      <vt:lpstr>Lemon v. Kurtzman- VII</vt:lpstr>
      <vt:lpstr>Tilton v. Richardson (1971)</vt:lpstr>
      <vt:lpstr>Government Aid to Religious Schools</vt:lpstr>
      <vt:lpstr>Zelman v. Simmons-Harris (2002)</vt:lpstr>
      <vt:lpstr>Zelman v. Simmons-Harris- II</vt:lpstr>
      <vt:lpstr>Zelman v. Simmons-Harris- III</vt:lpstr>
      <vt:lpstr>Zelman v. Simmons-Harris- IV</vt:lpstr>
      <vt:lpstr>Zelman v. Simmons-Harris- V</vt:lpstr>
      <vt:lpstr>Zelman v. Simmons-Harris- VI</vt:lpstr>
      <vt:lpstr>Zelman v. Simmons-Harris- VII</vt:lpstr>
      <vt:lpstr>Next lecture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Lecture 10 Chapter 4</dc:title>
  <dc:creator>Shawn Donahue</dc:creator>
  <cp:lastModifiedBy>Shawn Donahue</cp:lastModifiedBy>
  <cp:revision>15</cp:revision>
  <dcterms:created xsi:type="dcterms:W3CDTF">2017-03-28T03:10:25Z</dcterms:created>
  <dcterms:modified xsi:type="dcterms:W3CDTF">2017-03-29T08:21:17Z</dcterms:modified>
</cp:coreProperties>
</file>