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77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68" r:id="rId16"/>
    <p:sldId id="269" r:id="rId17"/>
    <p:sldId id="270" r:id="rId18"/>
    <p:sldId id="271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5CEC3-3C67-4B91-9B64-570F4A4921DB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BE3A1-C1C8-42FC-BDDA-E0E77C7D9B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6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36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4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3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16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10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8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6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8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72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90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5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70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3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8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7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93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4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09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89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E3A1-C1C8-42FC-BDDA-E0E77C7D9B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9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6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8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91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9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253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2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34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7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7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3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4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2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7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5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12</a:t>
            </a:r>
            <a:br>
              <a:rPr lang="en-US" dirty="0" smtClean="0"/>
            </a:br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Establishment Clause IV</a:t>
            </a:r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Religious Displays and Government Involvement in Religion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25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Van Orden v. Perry-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Rehnquist, C.J. announced the judgement of the Court, joined by Scalia, Kennedy, and Thomas, JJ.</a:t>
            </a:r>
          </a:p>
          <a:p>
            <a:pPr lvl="1"/>
            <a:r>
              <a:rPr lang="en-US" dirty="0" smtClean="0"/>
              <a:t>One can tell they are not a fan of </a:t>
            </a:r>
            <a:r>
              <a:rPr lang="en-US" i="1" dirty="0" smtClean="0"/>
              <a:t>Lemon</a:t>
            </a:r>
          </a:p>
          <a:p>
            <a:pPr lvl="2"/>
            <a:r>
              <a:rPr lang="en-US" dirty="0" smtClean="0"/>
              <a:t>And do not use it here</a:t>
            </a:r>
          </a:p>
          <a:p>
            <a:pPr lvl="1"/>
            <a:r>
              <a:rPr lang="en-US" dirty="0" smtClean="0"/>
              <a:t>Rehnquist cites to cases that recognize the importance of religion in society</a:t>
            </a:r>
          </a:p>
          <a:p>
            <a:pPr lvl="2"/>
            <a:r>
              <a:rPr lang="en-US" dirty="0" smtClean="0"/>
              <a:t>He even points to laws recognizing prohibitions on sales on Sunday</a:t>
            </a:r>
          </a:p>
          <a:p>
            <a:pPr lvl="2"/>
            <a:r>
              <a:rPr lang="en-US" dirty="0" smtClean="0"/>
              <a:t>He notes Moses on the Supreme Court building</a:t>
            </a:r>
          </a:p>
          <a:p>
            <a:pPr lvl="2"/>
            <a:r>
              <a:rPr lang="en-US" dirty="0" smtClean="0"/>
              <a:t>Moses was also a secular law giver</a:t>
            </a:r>
          </a:p>
          <a:p>
            <a:pPr lvl="2"/>
            <a:r>
              <a:rPr lang="en-US" dirty="0" smtClean="0"/>
              <a:t>This case is not a school case</a:t>
            </a:r>
          </a:p>
          <a:p>
            <a:pPr lvl="2"/>
            <a:r>
              <a:rPr lang="en-US" dirty="0" smtClean="0"/>
              <a:t>The Ten Commandments are both secular and religious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Van Orden v. Perry-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Concurrence by Scalia</a:t>
            </a:r>
          </a:p>
          <a:p>
            <a:pPr lvl="1"/>
            <a:r>
              <a:rPr lang="en-US" dirty="0" smtClean="0"/>
              <a:t>The Establishment Clause should be read to not prohibit things that favor religion generally</a:t>
            </a:r>
          </a:p>
          <a:p>
            <a:pPr lvl="1"/>
            <a:r>
              <a:rPr lang="en-US" dirty="0" smtClean="0"/>
              <a:t>This was not proselytizing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Concurrence by Thomas</a:t>
            </a:r>
          </a:p>
          <a:p>
            <a:pPr lvl="1"/>
            <a:r>
              <a:rPr lang="en-US" dirty="0" smtClean="0"/>
              <a:t>He would interpret this </a:t>
            </a:r>
          </a:p>
          <a:p>
            <a:pPr lvl="2"/>
            <a:r>
              <a:rPr lang="en-US" dirty="0" smtClean="0"/>
              <a:t>Prohibiting actual establishment of religion</a:t>
            </a:r>
          </a:p>
          <a:p>
            <a:pPr lvl="2"/>
            <a:r>
              <a:rPr lang="en-US" dirty="0" smtClean="0"/>
              <a:t>And an coercion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Van Orden v. Perry- </a:t>
            </a:r>
            <a:r>
              <a:rPr lang="en-US" dirty="0"/>
              <a:t>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Breyer, J. concurring in the judgment</a:t>
            </a:r>
          </a:p>
          <a:p>
            <a:pPr lvl="1"/>
            <a:r>
              <a:rPr lang="en-US" dirty="0" smtClean="0"/>
              <a:t>Breyer had voted against religious displays in </a:t>
            </a:r>
            <a:r>
              <a:rPr lang="en-US" i="1" dirty="0" smtClean="0"/>
              <a:t>McCreary County</a:t>
            </a:r>
            <a:r>
              <a:rPr lang="en-US" dirty="0" smtClean="0"/>
              <a:t>, but was in the majority upholding these</a:t>
            </a:r>
          </a:p>
          <a:p>
            <a:pPr lvl="2"/>
            <a:r>
              <a:rPr lang="en-US" dirty="0" smtClean="0"/>
              <a:t>He was the swing vote</a:t>
            </a:r>
          </a:p>
          <a:p>
            <a:pPr lvl="2"/>
            <a:r>
              <a:rPr lang="en-US" dirty="0" smtClean="0"/>
              <a:t>He acknowledges it was a religious message</a:t>
            </a:r>
          </a:p>
          <a:p>
            <a:pPr lvl="2"/>
            <a:r>
              <a:rPr lang="en-US" dirty="0" smtClean="0"/>
              <a:t>But also a secular one</a:t>
            </a:r>
          </a:p>
          <a:p>
            <a:pPr lvl="2"/>
            <a:r>
              <a:rPr lang="en-US" dirty="0" smtClean="0"/>
              <a:t>He notes how long the monument has been there and how many others are on the grounds</a:t>
            </a:r>
          </a:p>
          <a:p>
            <a:pPr lvl="2"/>
            <a:r>
              <a:rPr lang="en-US" dirty="0" smtClean="0"/>
              <a:t>He sees a mixed rather than religious message</a:t>
            </a:r>
          </a:p>
          <a:p>
            <a:pPr lvl="2"/>
            <a:r>
              <a:rPr lang="en-US" dirty="0" smtClean="0"/>
              <a:t>He does not want to send a message of hostility towards religion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Van Orden v. Perry-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Stevens, J. joined by Ginsburg, J.</a:t>
            </a:r>
          </a:p>
          <a:p>
            <a:pPr lvl="1"/>
            <a:r>
              <a:rPr lang="en-US" dirty="0" smtClean="0"/>
              <a:t>This is a state endorsement of a religion given the words</a:t>
            </a:r>
          </a:p>
          <a:p>
            <a:pPr lvl="1"/>
            <a:r>
              <a:rPr lang="en-US" dirty="0" smtClean="0"/>
              <a:t>It is not neutral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Souter, J. joined by Stevens and Ginsburg</a:t>
            </a:r>
          </a:p>
          <a:p>
            <a:pPr lvl="1"/>
            <a:r>
              <a:rPr lang="en-US" dirty="0" smtClean="0"/>
              <a:t>Notes “I am the Lord they God” written in larger type</a:t>
            </a:r>
          </a:p>
          <a:p>
            <a:pPr lvl="1"/>
            <a:r>
              <a:rPr lang="en-US" dirty="0" smtClean="0"/>
              <a:t>Other commandments religious</a:t>
            </a:r>
          </a:p>
          <a:p>
            <a:pPr lvl="1"/>
            <a:r>
              <a:rPr lang="en-US" dirty="0" smtClean="0"/>
              <a:t>Two stars of David</a:t>
            </a:r>
          </a:p>
          <a:p>
            <a:pPr lvl="1"/>
            <a:r>
              <a:rPr lang="en-US" dirty="0" smtClean="0"/>
              <a:t>Not religiously 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government enter the affairs of a religious organization?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internal operations?</a:t>
            </a:r>
          </a:p>
          <a:p>
            <a:pPr lvl="1"/>
            <a:r>
              <a:rPr lang="en-US" dirty="0" smtClean="0"/>
              <a:t>Is this not excessive entanglement?</a:t>
            </a:r>
          </a:p>
          <a:p>
            <a:pPr lvl="1"/>
            <a:r>
              <a:rPr lang="en-US" dirty="0" smtClean="0"/>
              <a:t>But some go beyond a purely religious message</a:t>
            </a:r>
          </a:p>
          <a:p>
            <a:pPr lvl="2"/>
            <a:r>
              <a:rPr lang="en-US" dirty="0" smtClean="0"/>
              <a:t>When do they have to follow the law of others?</a:t>
            </a:r>
          </a:p>
          <a:p>
            <a:pPr lvl="2"/>
            <a:r>
              <a:rPr lang="en-US" i="1" dirty="0" smtClean="0"/>
              <a:t>Hobby Lobby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about hiring practices?</a:t>
            </a:r>
          </a:p>
          <a:p>
            <a:pPr lvl="2"/>
            <a:r>
              <a:rPr lang="en-US" dirty="0" smtClean="0"/>
              <a:t>What about birth control or abortion at religious hospitals?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Hosanna-Tabor Evangelical Lutheran Church and School v. Equal Opportunity Employment Commission </a:t>
            </a:r>
            <a:r>
              <a:rPr lang="en-US" dirty="0"/>
              <a:t>(2012)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Is a Missouri Synod Lutheran Church School</a:t>
            </a:r>
          </a:p>
          <a:p>
            <a:pPr lvl="2"/>
            <a:r>
              <a:rPr lang="en-US" dirty="0" smtClean="0"/>
              <a:t>Teachers are “called” and “lay”</a:t>
            </a:r>
          </a:p>
          <a:p>
            <a:pPr lvl="2"/>
            <a:r>
              <a:rPr lang="en-US" dirty="0" smtClean="0"/>
              <a:t>Preference for “called”</a:t>
            </a:r>
          </a:p>
          <a:p>
            <a:pPr lvl="2"/>
            <a:r>
              <a:rPr lang="en-US" dirty="0" smtClean="0"/>
              <a:t>Plaintiff was a lay teacher who suffered from narcolepsy</a:t>
            </a:r>
          </a:p>
          <a:p>
            <a:pPr lvl="2"/>
            <a:r>
              <a:rPr lang="en-US" dirty="0" smtClean="0"/>
              <a:t>She was replaced and not taken back, and terminated</a:t>
            </a:r>
          </a:p>
          <a:p>
            <a:pPr lvl="2"/>
            <a:r>
              <a:rPr lang="en-US" dirty="0" smtClean="0"/>
              <a:t>Church doctrine said disputes are to be handled internally</a:t>
            </a:r>
          </a:p>
          <a:p>
            <a:pPr lvl="2"/>
            <a:r>
              <a:rPr lang="en-US" dirty="0" smtClean="0"/>
              <a:t>She sued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Hosanna-Tabor Evangelical Lutheran Church and School v. Equal Opportunity Employment </a:t>
            </a:r>
            <a:r>
              <a:rPr lang="en-US" i="1" dirty="0" smtClean="0"/>
              <a:t>Commission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School</a:t>
            </a:r>
          </a:p>
          <a:p>
            <a:pPr lvl="2"/>
            <a:r>
              <a:rPr lang="en-US" dirty="0" smtClean="0"/>
              <a:t>The person would be performing religious functions and the church is free to choose</a:t>
            </a:r>
          </a:p>
          <a:p>
            <a:pPr lvl="2"/>
            <a:r>
              <a:rPr lang="en-US" dirty="0" smtClean="0"/>
              <a:t>The Establishment Clause limits government involvement in minister appointment</a:t>
            </a:r>
          </a:p>
          <a:p>
            <a:pPr lvl="2"/>
            <a:r>
              <a:rPr lang="en-US" dirty="0" smtClean="0"/>
              <a:t>Granting the lawsuit involves excessive entanglement</a:t>
            </a:r>
          </a:p>
          <a:p>
            <a:pPr lvl="1"/>
            <a:r>
              <a:rPr lang="en-US" dirty="0" smtClean="0"/>
              <a:t>For Perich and the EEOC</a:t>
            </a:r>
          </a:p>
          <a:p>
            <a:pPr lvl="2"/>
            <a:r>
              <a:rPr lang="en-US" dirty="0" smtClean="0"/>
              <a:t>Religious employers are still subject to discrimination laws</a:t>
            </a:r>
          </a:p>
          <a:p>
            <a:pPr lvl="2"/>
            <a:r>
              <a:rPr lang="en-US" dirty="0" smtClean="0"/>
              <a:t>These are religiously neutral laws</a:t>
            </a:r>
          </a:p>
          <a:p>
            <a:pPr lvl="2"/>
            <a:r>
              <a:rPr lang="en-US" dirty="0" smtClean="0"/>
              <a:t>This does not amount to appointment of clergy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Hosanna-Tabor Evangelical Lutheran Church and School v. Equal Opportunity Employment Commission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 delivers the unanimous opinion of the Court</a:t>
            </a:r>
          </a:p>
          <a:p>
            <a:pPr lvl="1"/>
            <a:r>
              <a:rPr lang="en-US" dirty="0" smtClean="0"/>
              <a:t>Free exercise and establishment often run counter to each other</a:t>
            </a:r>
          </a:p>
          <a:p>
            <a:pPr lvl="2"/>
            <a:r>
              <a:rPr lang="en-US" dirty="0" smtClean="0"/>
              <a:t>Establishment meant not allowing appointment of clergy</a:t>
            </a:r>
          </a:p>
          <a:p>
            <a:pPr lvl="2"/>
            <a:r>
              <a:rPr lang="en-US" dirty="0" smtClean="0"/>
              <a:t>Certain circumstances of application of non-discrimination laws are not applicable, such as requiring women Catholic priests</a:t>
            </a:r>
          </a:p>
          <a:p>
            <a:pPr lvl="2"/>
            <a:r>
              <a:rPr lang="en-US" dirty="0" smtClean="0"/>
              <a:t>This involves freedom to select Lutheran ministers</a:t>
            </a:r>
          </a:p>
          <a:p>
            <a:pPr lvl="2"/>
            <a:r>
              <a:rPr lang="en-US" dirty="0" smtClean="0"/>
              <a:t>She was given the title of Minister of Religion, Commissioned</a:t>
            </a:r>
          </a:p>
          <a:p>
            <a:pPr lvl="2"/>
            <a:r>
              <a:rPr lang="en-US" dirty="0" smtClean="0"/>
              <a:t>She is thus covered by the ministerial 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Hosanna-Tabor Evangelical Lutheran Church and School v. Equal Opportunity Employment Commission</a:t>
            </a:r>
            <a:r>
              <a:rPr lang="en-US" dirty="0"/>
              <a:t>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Thomas, J. concurring</a:t>
            </a:r>
          </a:p>
          <a:p>
            <a:pPr lvl="1"/>
            <a:r>
              <a:rPr lang="en-US" dirty="0" smtClean="0"/>
              <a:t>Secular courts should not second guess hiring of ministers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Alito, J. joined by Kagan, J.</a:t>
            </a:r>
          </a:p>
          <a:p>
            <a:pPr lvl="1"/>
            <a:r>
              <a:rPr lang="en-US" dirty="0" smtClean="0"/>
              <a:t>He wanted to clarify the use of the word minister</a:t>
            </a:r>
          </a:p>
          <a:p>
            <a:pPr lvl="1"/>
            <a:r>
              <a:rPr lang="en-US" dirty="0" smtClean="0"/>
              <a:t>Since it is more of a Protestant term</a:t>
            </a:r>
          </a:p>
          <a:p>
            <a:pPr lvl="1"/>
            <a:r>
              <a:rPr lang="en-US" dirty="0" smtClean="0"/>
              <a:t>Note the Court is made up of zero Protestants at this time</a:t>
            </a:r>
          </a:p>
          <a:p>
            <a:pPr lvl="2"/>
            <a:r>
              <a:rPr lang="en-US" dirty="0" smtClean="0"/>
              <a:t>Gorsuch maybe an Episcopalian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Establishment 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Neutrality and no preference- Rehnquist</a:t>
            </a:r>
          </a:p>
          <a:p>
            <a:r>
              <a:rPr lang="en-US" dirty="0" smtClean="0"/>
              <a:t>Endorsement- O’Connor</a:t>
            </a:r>
          </a:p>
          <a:p>
            <a:r>
              <a:rPr lang="en-US" dirty="0" smtClean="0"/>
              <a:t>Coercion- Kennedy</a:t>
            </a:r>
          </a:p>
          <a:p>
            <a:pPr lvl="1"/>
            <a:r>
              <a:rPr lang="en-US" dirty="0" smtClean="0"/>
              <a:t>But also Thomas, though he speaks only for himself, thus no precedent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 smtClean="0"/>
              <a:t>Establishment Clause Wrap Up</a:t>
            </a:r>
          </a:p>
          <a:p>
            <a:pPr lvl="1"/>
            <a:r>
              <a:rPr lang="en-US" dirty="0" smtClean="0"/>
              <a:t>Pages 176-190</a:t>
            </a:r>
          </a:p>
          <a:p>
            <a:pPr lvl="2"/>
            <a:r>
              <a:rPr lang="en-US" dirty="0" smtClean="0"/>
              <a:t>Religious Displays</a:t>
            </a:r>
          </a:p>
          <a:p>
            <a:pPr lvl="2"/>
            <a:r>
              <a:rPr lang="en-US" dirty="0" smtClean="0"/>
              <a:t>Government involvement in the affairs of religious organizations</a:t>
            </a:r>
          </a:p>
          <a:p>
            <a:pPr lvl="2"/>
            <a:r>
              <a:rPr lang="en-US" i="1" dirty="0" smtClean="0"/>
              <a:t>Van Orden v. Perry</a:t>
            </a:r>
            <a:r>
              <a:rPr lang="en-US" dirty="0" smtClean="0"/>
              <a:t> (2005)</a:t>
            </a:r>
          </a:p>
          <a:p>
            <a:pPr lvl="2"/>
            <a:r>
              <a:rPr lang="en-US" i="1" dirty="0" smtClean="0"/>
              <a:t>Hosanna-Tabor Evangelical Lutheran Church and School v. Equal Opportunity Employment Commission </a:t>
            </a:r>
            <a:r>
              <a:rPr lang="en-US" dirty="0" smtClean="0"/>
              <a:t>(2012)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we have finished the religion chapter</a:t>
            </a:r>
          </a:p>
          <a:p>
            <a:pPr lvl="1"/>
            <a:r>
              <a:rPr lang="en-US" dirty="0" smtClean="0"/>
              <a:t>Your first legal memorandum</a:t>
            </a:r>
          </a:p>
          <a:p>
            <a:pPr lvl="1"/>
            <a:r>
              <a:rPr lang="en-US" dirty="0" smtClean="0"/>
              <a:t>See MyCourses and syllabus for instructions and due 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</a:p>
          <a:p>
            <a:pPr lvl="1"/>
            <a:r>
              <a:rPr lang="en-US" dirty="0" smtClean="0"/>
              <a:t>We move to Chapter 5</a:t>
            </a:r>
          </a:p>
          <a:p>
            <a:pPr lvl="1"/>
            <a:r>
              <a:rPr lang="en-US" dirty="0" smtClean="0"/>
              <a:t>Speech Clauses</a:t>
            </a:r>
          </a:p>
          <a:p>
            <a:pPr lvl="1"/>
            <a:r>
              <a:rPr lang="en-US" dirty="0" smtClean="0"/>
              <a:t>Clear and Present Danger</a:t>
            </a:r>
          </a:p>
          <a:p>
            <a:pPr lvl="1"/>
            <a:r>
              <a:rPr lang="en-US" dirty="0" smtClean="0"/>
              <a:t>Bad Tendency</a:t>
            </a:r>
          </a:p>
          <a:p>
            <a:pPr lvl="1"/>
            <a:r>
              <a:rPr lang="en-US" dirty="0" smtClean="0"/>
              <a:t>Pages 191-205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Lynch v. Donnelly </a:t>
            </a:r>
            <a:r>
              <a:rPr lang="en-US" dirty="0" smtClean="0"/>
              <a:t>(1984)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Lynch v. Donnelly </a:t>
            </a:r>
            <a:r>
              <a:rPr lang="en-US" dirty="0"/>
              <a:t>(1984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City of Pawtucket, Rhode Island merchants put up a Christmas display every year</a:t>
            </a:r>
          </a:p>
          <a:p>
            <a:pPr lvl="2"/>
            <a:r>
              <a:rPr lang="en-US" dirty="0" smtClean="0"/>
              <a:t>It had Santa, reindeer, a Christmas tree, lights, Season’s Greetings banner, and a nativity scene (crèche)</a:t>
            </a:r>
          </a:p>
          <a:p>
            <a:pPr lvl="2"/>
            <a:r>
              <a:rPr lang="en-US" dirty="0" smtClean="0"/>
              <a:t>The city paid for the crèche and to put it up</a:t>
            </a:r>
          </a:p>
          <a:p>
            <a:pPr lvl="2"/>
            <a:r>
              <a:rPr lang="en-US" dirty="0" smtClean="0"/>
              <a:t>The city said there was a secular purpose- attracting customers downtown</a:t>
            </a:r>
          </a:p>
          <a:p>
            <a:pPr lvl="2"/>
            <a:r>
              <a:rPr lang="en-US" dirty="0" smtClean="0"/>
              <a:t>Burger, C.J. ruled for the city in a 5-4 ruling</a:t>
            </a:r>
          </a:p>
          <a:p>
            <a:pPr lvl="2"/>
            <a:r>
              <a:rPr lang="en-US" dirty="0" smtClean="0"/>
              <a:t>An important part was that the crèche was only one part of the display</a:t>
            </a:r>
          </a:p>
          <a:p>
            <a:pPr lvl="2"/>
            <a:r>
              <a:rPr lang="en-US" dirty="0" smtClean="0"/>
              <a:t>Also, he spoke of the unbroken history of official acknowledgement of religion in American life by all three braches of government</a:t>
            </a:r>
          </a:p>
          <a:p>
            <a:pPr lvl="2"/>
            <a:r>
              <a:rPr lang="en-US" dirty="0" smtClean="0"/>
              <a:t>He suggested Christmas was so routed in American culture that it was a non-sectarian </a:t>
            </a:r>
            <a:r>
              <a:rPr lang="en-US" dirty="0" smtClean="0"/>
              <a:t>holiday</a:t>
            </a:r>
          </a:p>
          <a:p>
            <a:pPr lvl="2"/>
            <a:r>
              <a:rPr lang="en-US" dirty="0" smtClean="0"/>
              <a:t>O’Connor had important language in her concurrence- “</a:t>
            </a:r>
            <a:r>
              <a:rPr lang="en-US" dirty="0"/>
              <a:t>Endorsement sends a message to nonadherents that they are outsiders, not full members of the political community, and an accompanying message to adherents that they are insiders, favored members of the political </a:t>
            </a:r>
            <a:r>
              <a:rPr lang="en-US" dirty="0" smtClean="0"/>
              <a:t>community”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O’Connor on Endorsement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Justice O’Connor had an important concurrence</a:t>
            </a:r>
          </a:p>
          <a:p>
            <a:pPr lvl="1"/>
            <a:r>
              <a:rPr lang="en-US" dirty="0" smtClean="0"/>
              <a:t>Since she will soon be the swing vote on the Court</a:t>
            </a:r>
          </a:p>
          <a:p>
            <a:pPr lvl="1"/>
            <a:r>
              <a:rPr lang="en-US" dirty="0" smtClean="0"/>
              <a:t>“Endorsement </a:t>
            </a:r>
            <a:r>
              <a:rPr lang="en-US" dirty="0"/>
              <a:t>sends a message to nonadherents that they are outsiders, not full members of the political community, and an accompanying message to adherents that they are insiders, favored members of the political </a:t>
            </a:r>
            <a:r>
              <a:rPr lang="en-US" dirty="0" smtClean="0"/>
              <a:t>community”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472" y="2160588"/>
            <a:ext cx="3152756" cy="3881437"/>
          </a:xfrm>
        </p:spPr>
      </p:pic>
    </p:spTree>
    <p:extLst>
      <p:ext uri="{BB962C8B-B14F-4D97-AF65-F5344CB8AC3E}">
        <p14:creationId xmlns:p14="http://schemas.microsoft.com/office/powerpoint/2010/main" val="20543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County of Allegheny v. ACLU </a:t>
            </a:r>
            <a:r>
              <a:rPr lang="en-US" dirty="0" smtClean="0"/>
              <a:t>(1989)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19204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 to two displays in Pittsburgh</a:t>
            </a:r>
          </a:p>
          <a:p>
            <a:pPr lvl="1"/>
            <a:r>
              <a:rPr lang="en-US" dirty="0" smtClean="0"/>
              <a:t>One a large crèche that belonged to a Catholic group</a:t>
            </a:r>
          </a:p>
          <a:p>
            <a:pPr lvl="1"/>
            <a:r>
              <a:rPr lang="en-US" dirty="0" smtClean="0"/>
              <a:t>The other a large menorah, which was next to an even larger Christmas tree</a:t>
            </a:r>
          </a:p>
          <a:p>
            <a:pPr lvl="2"/>
            <a:r>
              <a:rPr lang="en-US" dirty="0" smtClean="0"/>
              <a:t>The menorah was owned by a Jewish group</a:t>
            </a:r>
            <a:endParaRPr lang="en-US" dirty="0" smtClean="0"/>
          </a:p>
          <a:p>
            <a:pPr lvl="1"/>
            <a:r>
              <a:rPr lang="en-US" dirty="0" smtClean="0"/>
              <a:t>Blackmun, J. ruled for a badly divided Court</a:t>
            </a:r>
          </a:p>
          <a:p>
            <a:pPr lvl="2"/>
            <a:r>
              <a:rPr lang="en-US" dirty="0" smtClean="0"/>
              <a:t>The crèche, but itself violated the Establishment Clause</a:t>
            </a:r>
          </a:p>
          <a:p>
            <a:pPr lvl="3"/>
            <a:r>
              <a:rPr lang="en-US" dirty="0" smtClean="0"/>
              <a:t>It stood alone and said “</a:t>
            </a:r>
            <a:r>
              <a:rPr lang="en-US" dirty="0"/>
              <a:t>Glory to God for the birth of Jesus </a:t>
            </a:r>
            <a:r>
              <a:rPr lang="en-US" dirty="0" smtClean="0"/>
              <a:t>Christ”</a:t>
            </a:r>
            <a:endParaRPr lang="en-US" dirty="0" smtClean="0"/>
          </a:p>
          <a:p>
            <a:pPr lvl="2"/>
            <a:r>
              <a:rPr lang="en-US" dirty="0" smtClean="0"/>
              <a:t>However, the menorah and Christmas tree did not</a:t>
            </a:r>
          </a:p>
          <a:p>
            <a:pPr lvl="3"/>
            <a:r>
              <a:rPr lang="en-US" dirty="0" smtClean="0"/>
              <a:t>These were placed together</a:t>
            </a:r>
          </a:p>
          <a:p>
            <a:pPr lvl="3"/>
            <a:r>
              <a:rPr lang="en-US" dirty="0" smtClean="0"/>
              <a:t>Showing the religious heritage of the country</a:t>
            </a:r>
          </a:p>
          <a:p>
            <a:pPr lvl="2"/>
            <a:r>
              <a:rPr lang="en-US" dirty="0" smtClean="0"/>
              <a:t>He based much of his opinion on “endorsement” of religion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35982" y="1270000"/>
            <a:ext cx="47382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Justice	Nativity scene	Menorah</a:t>
            </a:r>
          </a:p>
          <a:p>
            <a:r>
              <a:rPr lang="en-US" dirty="0" smtClean="0"/>
              <a:t>Blackmun  violation</a:t>
            </a:r>
            <a:r>
              <a:rPr lang="en-US" dirty="0"/>
              <a:t>	constitutional</a:t>
            </a:r>
          </a:p>
          <a:p>
            <a:r>
              <a:rPr lang="en-US" dirty="0" smtClean="0"/>
              <a:t>O'Connor   violation</a:t>
            </a:r>
            <a:r>
              <a:rPr lang="en-US" dirty="0"/>
              <a:t>	</a:t>
            </a:r>
            <a:r>
              <a:rPr lang="en-US" dirty="0" smtClean="0"/>
              <a:t>constitutional</a:t>
            </a:r>
            <a:endParaRPr lang="en-US" dirty="0"/>
          </a:p>
          <a:p>
            <a:r>
              <a:rPr lang="en-US" dirty="0"/>
              <a:t>Brennan	</a:t>
            </a:r>
            <a:r>
              <a:rPr lang="en-US" dirty="0" smtClean="0"/>
              <a:t>   violation	violation</a:t>
            </a:r>
            <a:endParaRPr lang="en-US" dirty="0"/>
          </a:p>
          <a:p>
            <a:r>
              <a:rPr lang="en-US" dirty="0"/>
              <a:t>Stevens	</a:t>
            </a:r>
            <a:r>
              <a:rPr lang="en-US" dirty="0" smtClean="0"/>
              <a:t>   violation</a:t>
            </a:r>
            <a:r>
              <a:rPr lang="en-US" dirty="0"/>
              <a:t>	</a:t>
            </a:r>
            <a:r>
              <a:rPr lang="en-US" dirty="0" smtClean="0"/>
              <a:t>violation</a:t>
            </a:r>
            <a:endParaRPr lang="en-US" dirty="0"/>
          </a:p>
          <a:p>
            <a:r>
              <a:rPr lang="en-US" dirty="0"/>
              <a:t>Marshall	</a:t>
            </a:r>
            <a:r>
              <a:rPr lang="en-US" dirty="0" smtClean="0"/>
              <a:t>   violation	violation</a:t>
            </a:r>
            <a:endParaRPr lang="en-US" dirty="0"/>
          </a:p>
          <a:p>
            <a:r>
              <a:rPr lang="en-US" dirty="0"/>
              <a:t>Kennedy	</a:t>
            </a:r>
            <a:r>
              <a:rPr lang="en-US" dirty="0" smtClean="0"/>
              <a:t>   constitutional</a:t>
            </a:r>
            <a:r>
              <a:rPr lang="en-US" dirty="0"/>
              <a:t>	constitutional</a:t>
            </a:r>
          </a:p>
          <a:p>
            <a:r>
              <a:rPr lang="en-US" dirty="0"/>
              <a:t>White	</a:t>
            </a:r>
            <a:r>
              <a:rPr lang="en-US" dirty="0" smtClean="0"/>
              <a:t>   constitutional</a:t>
            </a:r>
            <a:r>
              <a:rPr lang="en-US" dirty="0"/>
              <a:t>	constitutional</a:t>
            </a:r>
          </a:p>
          <a:p>
            <a:r>
              <a:rPr lang="en-US" dirty="0"/>
              <a:t>Scalia	</a:t>
            </a:r>
            <a:r>
              <a:rPr lang="en-US" dirty="0" smtClean="0"/>
              <a:t>   constitutional</a:t>
            </a:r>
            <a:r>
              <a:rPr lang="en-US" dirty="0"/>
              <a:t>	constitutional</a:t>
            </a:r>
          </a:p>
          <a:p>
            <a:r>
              <a:rPr lang="en-US" dirty="0" smtClean="0"/>
              <a:t>Rehnquist  constitutional</a:t>
            </a:r>
            <a:r>
              <a:rPr lang="en-US" dirty="0"/>
              <a:t>	constitutional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473" y="4592349"/>
            <a:ext cx="2641888" cy="189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Stone v. Graham </a:t>
            </a:r>
            <a:r>
              <a:rPr lang="en-US" dirty="0" smtClean="0"/>
              <a:t>(1980)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975321" cy="3880772"/>
          </a:xfrm>
        </p:spPr>
        <p:txBody>
          <a:bodyPr>
            <a:normAutofit/>
          </a:bodyPr>
          <a:lstStyle/>
          <a:p>
            <a:r>
              <a:rPr lang="en-US" dirty="0" smtClean="0"/>
              <a:t>Kentucky law required display of the Ten Commandments in every public school classroom </a:t>
            </a:r>
          </a:p>
          <a:p>
            <a:pPr lvl="1"/>
            <a:r>
              <a:rPr lang="en-US" dirty="0" smtClean="0"/>
              <a:t>Paid for by private organization</a:t>
            </a:r>
            <a:endParaRPr lang="en-US" dirty="0" smtClean="0"/>
          </a:p>
          <a:p>
            <a:pPr lvl="1"/>
            <a:r>
              <a:rPr lang="en-US" dirty="0" smtClean="0"/>
              <a:t>A 5-4 Court (per curiam) found no secular purpose</a:t>
            </a:r>
          </a:p>
          <a:p>
            <a:pPr lvl="1"/>
            <a:r>
              <a:rPr lang="en-US" dirty="0" smtClean="0"/>
              <a:t>Because it talks about things purely religious </a:t>
            </a:r>
          </a:p>
          <a:p>
            <a:pPr lvl="1"/>
            <a:r>
              <a:rPr lang="en-US" dirty="0" smtClean="0"/>
              <a:t>It also seemed to endorse religion</a:t>
            </a:r>
          </a:p>
          <a:p>
            <a:pPr lvl="1"/>
            <a:r>
              <a:rPr lang="en-US" dirty="0" smtClean="0"/>
              <a:t>Rehnquist, J. </a:t>
            </a:r>
            <a:r>
              <a:rPr lang="en-US" dirty="0" smtClean="0"/>
              <a:t>found that the Ten Commandments had a long history in regard to laws of the Western world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301" y="1930400"/>
            <a:ext cx="3689401" cy="3881437"/>
          </a:xfrm>
        </p:spPr>
      </p:pic>
    </p:spTree>
    <p:extLst>
      <p:ext uri="{BB962C8B-B14F-4D97-AF65-F5344CB8AC3E}">
        <p14:creationId xmlns:p14="http://schemas.microsoft.com/office/powerpoint/2010/main" val="19961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McCreary County v. ACLU </a:t>
            </a:r>
            <a:r>
              <a:rPr lang="en-US" dirty="0" smtClean="0"/>
              <a:t>(2005)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McCreary County v. ACLU </a:t>
            </a:r>
            <a:r>
              <a:rPr lang="en-US" dirty="0"/>
              <a:t>(</a:t>
            </a:r>
            <a:r>
              <a:rPr lang="en-US" dirty="0" smtClean="0"/>
              <a:t>2005)</a:t>
            </a:r>
          </a:p>
          <a:p>
            <a:pPr lvl="1"/>
            <a:r>
              <a:rPr lang="en-US" dirty="0" smtClean="0"/>
              <a:t>Decided the same day as </a:t>
            </a:r>
            <a:r>
              <a:rPr lang="en-US" i="1" dirty="0" smtClean="0"/>
              <a:t>Van Orden</a:t>
            </a:r>
          </a:p>
          <a:p>
            <a:pPr lvl="1"/>
            <a:r>
              <a:rPr lang="en-US" dirty="0" smtClean="0"/>
              <a:t>Ten Commandment displays in several Kentucky courthouses</a:t>
            </a:r>
          </a:p>
          <a:p>
            <a:pPr lvl="2"/>
            <a:r>
              <a:rPr lang="en-US" dirty="0" smtClean="0"/>
              <a:t>Along with other historical legal documents</a:t>
            </a:r>
          </a:p>
          <a:p>
            <a:pPr lvl="2"/>
            <a:r>
              <a:rPr lang="en-US" dirty="0" smtClean="0"/>
              <a:t>They had put these up recently</a:t>
            </a:r>
          </a:p>
          <a:p>
            <a:pPr lvl="2"/>
            <a:r>
              <a:rPr lang="en-US" dirty="0" smtClean="0"/>
              <a:t>Explicitly identify that it came from the King James Version of the Bible</a:t>
            </a:r>
          </a:p>
          <a:p>
            <a:pPr lvl="2"/>
            <a:r>
              <a:rPr lang="en-US" dirty="0" smtClean="0"/>
              <a:t>The Court found religious purpose in the erection of the 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Van Orden v. Perry </a:t>
            </a:r>
            <a:r>
              <a:rPr lang="en-US" dirty="0" smtClean="0"/>
              <a:t>(2005)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 Ten Commandments monument (six feet tall) was erected on the Texas State Capital grounds in 1961</a:t>
            </a:r>
          </a:p>
          <a:p>
            <a:pPr lvl="2"/>
            <a:r>
              <a:rPr lang="en-US" dirty="0" smtClean="0"/>
              <a:t>It was donated by the Eagles as part of a program by Cecile B. DeMille</a:t>
            </a:r>
          </a:p>
          <a:p>
            <a:pPr lvl="2"/>
            <a:r>
              <a:rPr lang="en-US" dirty="0" smtClean="0"/>
              <a:t>It was with many other monuments and displays</a:t>
            </a:r>
          </a:p>
          <a:p>
            <a:pPr lvl="2"/>
            <a:r>
              <a:rPr lang="en-US" dirty="0" smtClean="0"/>
              <a:t>Van Orden thought the state was endorsing religion by its display</a:t>
            </a:r>
          </a:p>
          <a:p>
            <a:pPr lvl="1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2243931"/>
            <a:ext cx="2857500" cy="3714750"/>
          </a:xfrm>
        </p:spPr>
      </p:pic>
    </p:spTree>
    <p:extLst>
      <p:ext uri="{BB962C8B-B14F-4D97-AF65-F5344CB8AC3E}">
        <p14:creationId xmlns:p14="http://schemas.microsoft.com/office/powerpoint/2010/main" val="28465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Van Orden v. </a:t>
            </a:r>
            <a:r>
              <a:rPr lang="en-US" i="1" dirty="0" smtClean="0"/>
              <a:t>Perry-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Van Orden</a:t>
            </a:r>
          </a:p>
          <a:p>
            <a:pPr lvl="2"/>
            <a:r>
              <a:rPr lang="en-US" dirty="0" smtClean="0"/>
              <a:t>The Ten Commandments expresses a religious message</a:t>
            </a:r>
          </a:p>
          <a:p>
            <a:pPr lvl="2"/>
            <a:r>
              <a:rPr lang="en-US" dirty="0" smtClean="0"/>
              <a:t>The prominent placement shows it has no secular purpose and endorses a religion</a:t>
            </a:r>
          </a:p>
          <a:p>
            <a:pPr lvl="1"/>
            <a:r>
              <a:rPr lang="en-US" dirty="0" smtClean="0"/>
              <a:t>For Rick Perry</a:t>
            </a:r>
          </a:p>
          <a:p>
            <a:pPr lvl="2"/>
            <a:r>
              <a:rPr lang="en-US" dirty="0" smtClean="0"/>
              <a:t>The monument is smaller than others</a:t>
            </a:r>
          </a:p>
          <a:p>
            <a:pPr lvl="2"/>
            <a:r>
              <a:rPr lang="en-US" dirty="0" smtClean="0"/>
              <a:t>It is an ancient legal code, thus not religious purpose</a:t>
            </a:r>
          </a:p>
          <a:p>
            <a:pPr lvl="2"/>
            <a:r>
              <a:rPr lang="en-US" dirty="0" smtClean="0"/>
              <a:t>It is not state policy</a:t>
            </a:r>
          </a:p>
          <a:p>
            <a:pPr lvl="2"/>
            <a:r>
              <a:rPr lang="en-US" dirty="0" smtClean="0"/>
              <a:t>It simply shows influence on culture and law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82" y="609600"/>
            <a:ext cx="2540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4254</TotalTime>
  <Words>1395</Words>
  <Application>Microsoft Office PowerPoint</Application>
  <PresentationFormat>Widescreen</PresentationFormat>
  <Paragraphs>192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 Lecture 12 Chapter 4</vt:lpstr>
      <vt:lpstr>This Lecture</vt:lpstr>
      <vt:lpstr>Lynch v. Donnelly (1984)</vt:lpstr>
      <vt:lpstr>Justice O’Connor on Endorsement </vt:lpstr>
      <vt:lpstr>County of Allegheny v. ACLU (1989)</vt:lpstr>
      <vt:lpstr>Stone v. Graham (1980)</vt:lpstr>
      <vt:lpstr>McCreary County v. ACLU (2005)</vt:lpstr>
      <vt:lpstr>Van Orden v. Perry (2005)</vt:lpstr>
      <vt:lpstr>Van Orden v. Perry- II</vt:lpstr>
      <vt:lpstr>Van Orden v. Perry- III</vt:lpstr>
      <vt:lpstr>Van Orden v. Perry- IV</vt:lpstr>
      <vt:lpstr>Van Orden v. Perry- V</vt:lpstr>
      <vt:lpstr>Van Orden v. Perry- VI</vt:lpstr>
      <vt:lpstr>When can government enter the affairs of a religious organization?</vt:lpstr>
      <vt:lpstr>Hosanna-Tabor Evangelical Lutheran Church and School v. Equal Opportunity Employment Commission (2012) </vt:lpstr>
      <vt:lpstr>Hosanna-Tabor Evangelical Lutheran Church and School v. Equal Opportunity Employment Commission- II</vt:lpstr>
      <vt:lpstr>Hosanna-Tabor Evangelical Lutheran Church and School v. Equal Opportunity Employment Commission- III</vt:lpstr>
      <vt:lpstr>Hosanna-Tabor Evangelical Lutheran Church and School v. Equal Opportunity Employment Commission- IV</vt:lpstr>
      <vt:lpstr>Establishment Tests</vt:lpstr>
      <vt:lpstr>Next time…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12 Chapter 4</dc:title>
  <dc:creator>Shawn Donahue</dc:creator>
  <cp:lastModifiedBy>Shawn Donahue</cp:lastModifiedBy>
  <cp:revision>14</cp:revision>
  <dcterms:created xsi:type="dcterms:W3CDTF">2017-04-01T09:45:30Z</dcterms:created>
  <dcterms:modified xsi:type="dcterms:W3CDTF">2017-04-04T08:44:47Z</dcterms:modified>
</cp:coreProperties>
</file>