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3B8A-ACCC-4D6E-9CB5-01D34EB833B9}" type="datetimeFigureOut">
              <a:rPr lang="en-US" smtClean="0"/>
              <a:t>6/6/2016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78C1E-D906-48EA-B1BF-5011045617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849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68293-B115-496F-8DDA-2080A00D0AE0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305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78C1E-D906-48EA-B1BF-50110456173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55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78C1E-D906-48EA-B1BF-50110456173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369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78C1E-D906-48EA-B1BF-50110456173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723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78C1E-D906-48EA-B1BF-50110456173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77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78C1E-D906-48EA-B1BF-50110456173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63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78C1E-D906-48EA-B1BF-50110456173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41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78C1E-D906-48EA-B1BF-50110456173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54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78C1E-D906-48EA-B1BF-50110456173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595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1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16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1059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331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3963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021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800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80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257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95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07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79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32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99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72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82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2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23691"/>
            <a:ext cx="7766936" cy="1646302"/>
          </a:xfrm>
        </p:spPr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Executive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 smtClean="0"/>
              <a:t>6: The Pardon Power </a:t>
            </a:r>
          </a:p>
          <a:p>
            <a:r>
              <a:rPr lang="en-US" dirty="0" smtClean="0"/>
              <a:t>and Role in Foreign Policy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173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Covers </a:t>
            </a:r>
          </a:p>
          <a:p>
            <a:pPr lvl="1"/>
            <a:r>
              <a:rPr lang="en-US" dirty="0" smtClean="0"/>
              <a:t>The Pardon Power</a:t>
            </a:r>
          </a:p>
          <a:p>
            <a:pPr lvl="1"/>
            <a:r>
              <a:rPr lang="en-US" dirty="0" smtClean="0"/>
              <a:t>The President’s role in Foreign Policy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Pages 256-268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After you finish this material, you will work on your first major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41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Pardon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power of the President to pardon someone is found in Article II</a:t>
            </a:r>
          </a:p>
          <a:p>
            <a:pPr lvl="1"/>
            <a:r>
              <a:rPr lang="en-US" dirty="0" smtClean="0"/>
              <a:t>It is for federal crimes only</a:t>
            </a:r>
          </a:p>
          <a:p>
            <a:pPr lvl="1"/>
            <a:r>
              <a:rPr lang="en-US" dirty="0" smtClean="0"/>
              <a:t>The President cannot pardon someone for a state level offense</a:t>
            </a:r>
          </a:p>
          <a:p>
            <a:pPr lvl="1"/>
            <a:r>
              <a:rPr lang="en-US" dirty="0" smtClean="0"/>
              <a:t>Cannot be used to nullify impeachment</a:t>
            </a:r>
          </a:p>
          <a:p>
            <a:pPr lvl="1"/>
            <a:r>
              <a:rPr lang="en-US" dirty="0" smtClean="0"/>
              <a:t>The person must accept the pardon</a:t>
            </a:r>
          </a:p>
          <a:p>
            <a:pPr lvl="2"/>
            <a:r>
              <a:rPr lang="en-US" dirty="0" smtClean="0"/>
              <a:t>Except for commutation of a death sentence</a:t>
            </a:r>
          </a:p>
          <a:p>
            <a:pPr lvl="1"/>
            <a:r>
              <a:rPr lang="en-US" dirty="0" smtClean="0"/>
              <a:t>This can be of an individual or a class</a:t>
            </a:r>
          </a:p>
          <a:p>
            <a:pPr lvl="1"/>
            <a:r>
              <a:rPr lang="en-US" dirty="0" smtClean="0"/>
              <a:t>The President can also commute a sentence</a:t>
            </a:r>
          </a:p>
          <a:p>
            <a:pPr lvl="2"/>
            <a:r>
              <a:rPr lang="en-US" dirty="0" smtClean="0"/>
              <a:t>The conviction stands</a:t>
            </a:r>
          </a:p>
          <a:p>
            <a:pPr lvl="2"/>
            <a:r>
              <a:rPr lang="en-US" dirty="0" smtClean="0"/>
              <a:t>A full pardon expunges the record as if the person was never convicted</a:t>
            </a:r>
          </a:p>
          <a:p>
            <a:pPr lvl="1"/>
            <a:r>
              <a:rPr lang="en-US" dirty="0" smtClean="0"/>
              <a:t>Some pardons have been citied</a:t>
            </a:r>
          </a:p>
          <a:p>
            <a:pPr lvl="2"/>
            <a:r>
              <a:rPr lang="en-US" dirty="0" smtClean="0"/>
              <a:t>Bush I- Iran Contra, Bill Clinton- Marc Rich, Bush II- Scooter Libby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91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Ex parte Grossman </a:t>
            </a:r>
            <a:r>
              <a:rPr lang="en-US" dirty="0" smtClean="0"/>
              <a:t>(1925)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Ex parte Grossman </a:t>
            </a:r>
            <a:r>
              <a:rPr lang="en-US" dirty="0"/>
              <a:t>(1925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Background</a:t>
            </a:r>
          </a:p>
          <a:p>
            <a:pPr lvl="2"/>
            <a:r>
              <a:rPr lang="en-US" dirty="0" smtClean="0"/>
              <a:t>Defendant was found guilty of contempt of court for selling liquor in violation of the Volstead Act</a:t>
            </a:r>
          </a:p>
          <a:p>
            <a:pPr lvl="2"/>
            <a:r>
              <a:rPr lang="en-US" dirty="0" smtClean="0"/>
              <a:t>He was sentenced to a year in jail and a $1,000 fine</a:t>
            </a:r>
          </a:p>
          <a:p>
            <a:pPr lvl="2"/>
            <a:r>
              <a:rPr lang="en-US" dirty="0" smtClean="0"/>
              <a:t>President Coolidge commuted the sentence to only the fine and Grossman accepted</a:t>
            </a:r>
          </a:p>
          <a:p>
            <a:pPr lvl="2"/>
            <a:r>
              <a:rPr lang="en-US" dirty="0" smtClean="0"/>
              <a:t>The District judge refused to recognize the pardon saying President Coolidge had no authority to commute a Contempt conviction</a:t>
            </a:r>
          </a:p>
          <a:p>
            <a:pPr lvl="2"/>
            <a:r>
              <a:rPr lang="en-US" dirty="0" smtClean="0"/>
              <a:t>Grossman objected and filed a write of habeas corpus to be released</a:t>
            </a:r>
          </a:p>
          <a:p>
            <a:pPr lvl="1"/>
            <a:r>
              <a:rPr lang="en-US" dirty="0" smtClean="0"/>
              <a:t>Question: Does the pardon power include the power to commute a sentence for criminal contempt?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24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 parte </a:t>
            </a:r>
            <a:r>
              <a:rPr lang="en-US" i="1" dirty="0" smtClean="0"/>
              <a:t>Grossman</a:t>
            </a:r>
            <a:r>
              <a:rPr lang="en-US" dirty="0" smtClean="0"/>
              <a:t>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Grossman</a:t>
            </a:r>
          </a:p>
          <a:p>
            <a:pPr lvl="2"/>
            <a:r>
              <a:rPr lang="en-US" dirty="0" smtClean="0"/>
              <a:t>Offenses includes contempt</a:t>
            </a:r>
          </a:p>
          <a:p>
            <a:pPr lvl="2"/>
            <a:r>
              <a:rPr lang="en-US" dirty="0" smtClean="0"/>
              <a:t>This goes back to England</a:t>
            </a:r>
          </a:p>
          <a:p>
            <a:pPr lvl="2"/>
            <a:r>
              <a:rPr lang="en-US" dirty="0" smtClean="0"/>
              <a:t>No serious threat this would be used by the President against the courts</a:t>
            </a:r>
          </a:p>
          <a:p>
            <a:pPr lvl="1"/>
            <a:r>
              <a:rPr lang="en-US" dirty="0" smtClean="0"/>
              <a:t>Against Grossman</a:t>
            </a:r>
          </a:p>
          <a:p>
            <a:pPr lvl="2"/>
            <a:r>
              <a:rPr lang="en-US" dirty="0" smtClean="0"/>
              <a:t>President may pardon only statutorily offenses</a:t>
            </a:r>
          </a:p>
          <a:p>
            <a:pPr lvl="2"/>
            <a:r>
              <a:rPr lang="en-US" dirty="0" smtClean="0"/>
              <a:t>President may only pardon offenses subject to jury trial</a:t>
            </a:r>
          </a:p>
          <a:p>
            <a:pPr lvl="2"/>
            <a:r>
              <a:rPr lang="en-US" dirty="0" smtClean="0"/>
              <a:t>Allowing the President to pardon would offend separation of powers and the independence of the judiciary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4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 parte Grossman</a:t>
            </a:r>
            <a:r>
              <a:rPr lang="en-US" dirty="0"/>
              <a:t>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Unanimous opinion by Chief Justice Taft</a:t>
            </a:r>
          </a:p>
          <a:p>
            <a:pPr lvl="1"/>
            <a:r>
              <a:rPr lang="en-US" dirty="0" smtClean="0"/>
              <a:t>Grossman wins</a:t>
            </a:r>
          </a:p>
          <a:p>
            <a:pPr lvl="1"/>
            <a:r>
              <a:rPr lang="en-US" dirty="0" smtClean="0"/>
              <a:t>The King of England could pardon for contempt</a:t>
            </a:r>
          </a:p>
          <a:p>
            <a:pPr lvl="1"/>
            <a:r>
              <a:rPr lang="en-US" dirty="0" smtClean="0"/>
              <a:t>There have been previous pardons for contempt</a:t>
            </a:r>
          </a:p>
          <a:p>
            <a:pPr lvl="1"/>
            <a:r>
              <a:rPr lang="en-US" dirty="0" smtClean="0"/>
              <a:t>Contempt citations are essentially violations of criminal law, thus subject to the pardon power</a:t>
            </a:r>
          </a:p>
          <a:p>
            <a:pPr lvl="1"/>
            <a:r>
              <a:rPr lang="en-US" dirty="0" smtClean="0"/>
              <a:t>The remedy for use of excessive pardons is impeachment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Murphy v. Ford </a:t>
            </a:r>
            <a:r>
              <a:rPr lang="en-US" dirty="0" smtClean="0"/>
              <a:t>(W.D. Mich. 1975)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Murphy v. Ford </a:t>
            </a:r>
            <a:r>
              <a:rPr lang="en-US" dirty="0"/>
              <a:t>(W.D. Mich. 1975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Background</a:t>
            </a:r>
          </a:p>
          <a:p>
            <a:pPr lvl="2"/>
            <a:r>
              <a:rPr lang="en-US" dirty="0" smtClean="0"/>
              <a:t>President Ford pardons President Nixon for any and all acts committed during his entire tenure in office</a:t>
            </a:r>
          </a:p>
          <a:p>
            <a:pPr lvl="2"/>
            <a:r>
              <a:rPr lang="en-US" dirty="0" smtClean="0"/>
              <a:t>Ford believed this would be better for the country not to have a long trial of President Nixon- he later got the profile in courage award for this</a:t>
            </a:r>
          </a:p>
          <a:p>
            <a:pPr lvl="3"/>
            <a:r>
              <a:rPr lang="en-US" dirty="0" smtClean="0"/>
              <a:t>However, it may have cost him reelection</a:t>
            </a:r>
          </a:p>
          <a:p>
            <a:pPr lvl="2"/>
            <a:r>
              <a:rPr lang="en-US" dirty="0" smtClean="0"/>
              <a:t>Some believed Ford was given the Vice-Presidency with the condition of a pardon</a:t>
            </a:r>
          </a:p>
          <a:p>
            <a:pPr lvl="1"/>
            <a:r>
              <a:rPr lang="en-US" dirty="0" smtClean="0"/>
              <a:t>Question: Could the President grant a pardon to someone not charged or indicted?</a:t>
            </a:r>
          </a:p>
          <a:p>
            <a:pPr lvl="2"/>
            <a:r>
              <a:rPr lang="en-US" dirty="0" smtClean="0"/>
              <a:t>Yes, the pardon power is unlimited except for impeachment</a:t>
            </a:r>
          </a:p>
          <a:p>
            <a:pPr lvl="2"/>
            <a:r>
              <a:rPr lang="en-US" dirty="0" smtClean="0"/>
              <a:t>Whether legal proceedings have started matters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76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President and 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going to go through this very quickly</a:t>
            </a:r>
          </a:p>
          <a:p>
            <a:pPr lvl="1"/>
            <a:r>
              <a:rPr lang="en-US" i="1" dirty="0" smtClean="0"/>
              <a:t>United States v. Curtis-Wright </a:t>
            </a:r>
            <a:r>
              <a:rPr lang="en-US" dirty="0" smtClean="0"/>
              <a:t>(1936)</a:t>
            </a:r>
          </a:p>
          <a:p>
            <a:pPr lvl="2"/>
            <a:r>
              <a:rPr lang="en-US" dirty="0" smtClean="0"/>
              <a:t>The company wanted to sell arms to Bolivia during war, violating an act prohibiting selling arms to warring nations </a:t>
            </a:r>
          </a:p>
          <a:p>
            <a:pPr lvl="2"/>
            <a:r>
              <a:rPr lang="en-US" dirty="0" smtClean="0"/>
              <a:t>President is the sole organ of foreign policy</a:t>
            </a:r>
          </a:p>
          <a:p>
            <a:pPr lvl="2"/>
            <a:r>
              <a:rPr lang="en-US" dirty="0" smtClean="0"/>
              <a:t>Subordinate only to the Constitution </a:t>
            </a:r>
          </a:p>
          <a:p>
            <a:pPr lvl="2"/>
            <a:r>
              <a:rPr lang="en-US" dirty="0" smtClean="0"/>
              <a:t>President has more discretion here than in domestic affairs </a:t>
            </a:r>
          </a:p>
          <a:p>
            <a:pPr lvl="1"/>
            <a:r>
              <a:rPr lang="en-US" dirty="0" smtClean="0"/>
              <a:t>Look back to </a:t>
            </a:r>
            <a:r>
              <a:rPr lang="en-US" i="1" dirty="0" smtClean="0"/>
              <a:t>Goldwater</a:t>
            </a:r>
            <a:r>
              <a:rPr lang="en-US" dirty="0" smtClean="0"/>
              <a:t> and </a:t>
            </a:r>
            <a:r>
              <a:rPr lang="en-US" i="1" dirty="0" err="1" smtClean="0"/>
              <a:t>Zivotfsky</a:t>
            </a:r>
            <a:endParaRPr lang="en-US" i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50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Upon finishing this lecture, move to the major assignment posted, which will be a legal memo, covering the first two weeks of material</a:t>
            </a:r>
          </a:p>
          <a:p>
            <a:r>
              <a:rPr lang="en-US" dirty="0" smtClean="0"/>
              <a:t>For Week 3, </a:t>
            </a:r>
          </a:p>
          <a:p>
            <a:pPr lvl="1"/>
            <a:r>
              <a:rPr lang="en-US" dirty="0" smtClean="0"/>
              <a:t>We will do the chapters on</a:t>
            </a:r>
          </a:p>
          <a:p>
            <a:pPr lvl="2"/>
            <a:r>
              <a:rPr lang="en-US" dirty="0" smtClean="0"/>
              <a:t>Separation of powers</a:t>
            </a:r>
          </a:p>
          <a:p>
            <a:pPr lvl="2"/>
            <a:r>
              <a:rPr lang="en-US" dirty="0" smtClean="0"/>
              <a:t>Federalism</a:t>
            </a:r>
            <a:endParaRPr lang="en-US" dirty="0"/>
          </a:p>
          <a:p>
            <a:r>
              <a:rPr lang="en-US" dirty="0" smtClean="0"/>
              <a:t>Pages 289-414</a:t>
            </a:r>
          </a:p>
          <a:p>
            <a:pPr lvl="1"/>
            <a:r>
              <a:rPr lang="en-US" dirty="0" smtClean="0"/>
              <a:t>This is actually less reading than week 2, but it is still a lot</a:t>
            </a:r>
          </a:p>
          <a:p>
            <a:pPr lvl="1"/>
            <a:r>
              <a:rPr lang="en-US" dirty="0" smtClean="0"/>
              <a:t>Remember this is three weeks worth of material in a regular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45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629</Words>
  <Application>Microsoft Office PowerPoint</Application>
  <PresentationFormat>Widescreen</PresentationFormat>
  <Paragraphs>86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Lecture 14 The Executive</vt:lpstr>
      <vt:lpstr>This lecture</vt:lpstr>
      <vt:lpstr>The Pardon Power</vt:lpstr>
      <vt:lpstr>Ex parte Grossman (1925)</vt:lpstr>
      <vt:lpstr>Ex parte Grossman- II</vt:lpstr>
      <vt:lpstr>Ex parte Grossman- III</vt:lpstr>
      <vt:lpstr>Murphy v. Ford (W.D. Mich. 1975)</vt:lpstr>
      <vt:lpstr>The President and Foreign Policy</vt:lpstr>
      <vt:lpstr>Next time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14 The Executive</dc:title>
  <dc:creator>Shawn Donahue</dc:creator>
  <cp:lastModifiedBy>Shawn Donahue</cp:lastModifiedBy>
  <cp:revision>10</cp:revision>
  <dcterms:created xsi:type="dcterms:W3CDTF">2016-06-07T01:42:45Z</dcterms:created>
  <dcterms:modified xsi:type="dcterms:W3CDTF">2016-06-07T03:40:36Z</dcterms:modified>
</cp:coreProperties>
</file>