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2" r:id="rId14"/>
    <p:sldId id="273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E7076-2E18-4E0C-A6A4-ACAAB5D34A18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97CD-671B-42D8-939F-520C96D516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2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31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55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48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65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99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84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6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A0DF-7E5F-48B8-916E-7FAA17732FE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69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49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14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11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27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76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2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97CD-671B-42D8-939F-520C96D516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5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5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6339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5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301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6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0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4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8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8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8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8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5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7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8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4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15</a:t>
            </a:r>
            <a:br>
              <a:rPr lang="en-US" dirty="0" smtClean="0"/>
            </a:br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6000" dirty="0" smtClean="0"/>
              <a:t>Speech Clauses III</a:t>
            </a:r>
          </a:p>
          <a:p>
            <a:pPr>
              <a:spcBef>
                <a:spcPts val="0"/>
              </a:spcBef>
            </a:pPr>
            <a:r>
              <a:rPr lang="en-US" sz="6000" dirty="0" smtClean="0"/>
              <a:t>(</a:t>
            </a:r>
            <a:r>
              <a:rPr lang="en-US" sz="6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Tests and Guidelines; Symbolic Speech</a:t>
            </a:r>
            <a:r>
              <a:rPr lang="en-US" sz="6000" dirty="0" smtClean="0"/>
              <a:t>)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507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Texas v. Johnson </a:t>
            </a:r>
            <a:r>
              <a:rPr lang="en-US" dirty="0" smtClean="0"/>
              <a:t>(1989)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There was a protest at the RNC Convention in Dallas in 1984</a:t>
            </a:r>
          </a:p>
          <a:p>
            <a:pPr lvl="2"/>
            <a:r>
              <a:rPr lang="en-US" dirty="0" smtClean="0"/>
              <a:t>During the protest, Johnson doused an American flag with kerosene and lit it on fire as the crowd cheered him on</a:t>
            </a:r>
          </a:p>
          <a:p>
            <a:pPr lvl="2"/>
            <a:r>
              <a:rPr lang="en-US" dirty="0" smtClean="0"/>
              <a:t>He was charged with flag desecration, and convicted</a:t>
            </a:r>
          </a:p>
          <a:p>
            <a:pPr lvl="2"/>
            <a:r>
              <a:rPr lang="en-US" dirty="0" smtClean="0"/>
              <a:t>Sentenced to one year in prison and a $2,000 fine</a:t>
            </a:r>
          </a:p>
          <a:p>
            <a:pPr lvl="2"/>
            <a:r>
              <a:rPr lang="en-US" dirty="0" smtClean="0"/>
              <a:t>His conviction was overturned by the Texas Court of Criminal Appeals</a:t>
            </a:r>
          </a:p>
          <a:p>
            <a:pPr lvl="2"/>
            <a:r>
              <a:rPr lang="en-US" dirty="0" smtClean="0"/>
              <a:t>The State of Texas appealed that ruling</a:t>
            </a:r>
          </a:p>
          <a:p>
            <a:pPr lvl="2"/>
            <a:r>
              <a:rPr lang="en-US" dirty="0" smtClean="0"/>
              <a:t>Most states had laws banning flag desecration at the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Texas v. </a:t>
            </a:r>
            <a:r>
              <a:rPr lang="en-US" i="1" dirty="0" smtClean="0"/>
              <a:t>Johnson-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Texas</a:t>
            </a:r>
          </a:p>
          <a:p>
            <a:pPr lvl="2"/>
            <a:r>
              <a:rPr lang="en-US" dirty="0" smtClean="0"/>
              <a:t>This is conduct which gets less protection</a:t>
            </a:r>
          </a:p>
          <a:p>
            <a:pPr lvl="2"/>
            <a:r>
              <a:rPr lang="en-US" dirty="0" smtClean="0"/>
              <a:t>Statute advances two substantial interests</a:t>
            </a:r>
          </a:p>
          <a:p>
            <a:pPr lvl="3"/>
            <a:r>
              <a:rPr lang="en-US" dirty="0" smtClean="0"/>
              <a:t>1) Protection of the flag as a national symbol of nationhood and unity</a:t>
            </a:r>
          </a:p>
          <a:p>
            <a:pPr lvl="3"/>
            <a:r>
              <a:rPr lang="en-US" dirty="0" smtClean="0"/>
              <a:t>2) Prevention of breach of peace</a:t>
            </a:r>
          </a:p>
          <a:p>
            <a:pPr lvl="2"/>
            <a:r>
              <a:rPr lang="en-US" dirty="0" smtClean="0"/>
              <a:t>This is a valid TPM restriction</a:t>
            </a:r>
          </a:p>
          <a:p>
            <a:pPr lvl="1"/>
            <a:r>
              <a:rPr lang="en-US" dirty="0" smtClean="0"/>
              <a:t>For Johnson</a:t>
            </a:r>
          </a:p>
          <a:p>
            <a:pPr lvl="2"/>
            <a:r>
              <a:rPr lang="en-US" dirty="0" smtClean="0"/>
              <a:t>This is viewpoint discrimination because others may not see the flag the same way</a:t>
            </a:r>
          </a:p>
          <a:p>
            <a:pPr lvl="2"/>
            <a:r>
              <a:rPr lang="en-US" dirty="0" smtClean="0"/>
              <a:t>It is content based discrimination</a:t>
            </a:r>
            <a:r>
              <a:rPr lang="en-US" dirty="0" smtClean="0">
                <a:sym typeface="Wingdings" panose="05000000000000000000" pitchFamily="2" charset="2"/>
              </a:rPr>
              <a:t> based on what may offend some people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His flag burning was an act of political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Texas v. Johnson-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Brennan, J. rules for a 5-4 Court</a:t>
            </a:r>
          </a:p>
          <a:p>
            <a:pPr lvl="1"/>
            <a:r>
              <a:rPr lang="en-US" dirty="0" smtClean="0"/>
              <a:t>First question: Was this expressive conduct?</a:t>
            </a:r>
          </a:p>
          <a:p>
            <a:pPr lvl="2"/>
            <a:r>
              <a:rPr lang="en-US" i="1" dirty="0" smtClean="0"/>
              <a:t>Tinker v. Des Moines</a:t>
            </a:r>
            <a:r>
              <a:rPr lang="en-US" dirty="0" smtClean="0"/>
              <a:t>- Black armbands in school was speech </a:t>
            </a:r>
          </a:p>
          <a:p>
            <a:pPr lvl="2"/>
            <a:r>
              <a:rPr lang="en-US" dirty="0" smtClean="0"/>
              <a:t>Many actions related to the flag are expressive- saluting, displaying a red flag</a:t>
            </a:r>
          </a:p>
          <a:p>
            <a:pPr lvl="3"/>
            <a:r>
              <a:rPr lang="en-US" dirty="0" smtClean="0"/>
              <a:t>But not all considered speech</a:t>
            </a:r>
          </a:p>
          <a:p>
            <a:pPr lvl="3"/>
            <a:r>
              <a:rPr lang="en-US" dirty="0" smtClean="0"/>
              <a:t>Since this was at a protest, it will be subject to the First Amendment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O’Brien </a:t>
            </a:r>
            <a:r>
              <a:rPr lang="en-US" dirty="0" smtClean="0"/>
              <a:t>apply?</a:t>
            </a:r>
          </a:p>
          <a:p>
            <a:pPr lvl="3"/>
            <a:r>
              <a:rPr lang="en-US" dirty="0" smtClean="0"/>
              <a:t>No, the state’s justifications for conviction are not sufficient</a:t>
            </a:r>
          </a:p>
          <a:p>
            <a:pPr lvl="3"/>
            <a:r>
              <a:rPr lang="en-US" dirty="0" smtClean="0"/>
              <a:t>It is related to free expression, no breach of peace existed </a:t>
            </a:r>
          </a:p>
          <a:p>
            <a:pPr lvl="4"/>
            <a:r>
              <a:rPr lang="en-US" dirty="0" smtClean="0"/>
              <a:t>This amounts to an audience would find it offensive and resort to violence</a:t>
            </a:r>
          </a:p>
          <a:p>
            <a:pPr lvl="4"/>
            <a:r>
              <a:rPr lang="en-US" dirty="0" smtClean="0"/>
              <a:t>No fighting words exception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Texas v. Johnson-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from Brennan, J.</a:t>
            </a:r>
          </a:p>
          <a:p>
            <a:pPr lvl="1"/>
            <a:r>
              <a:rPr lang="en-US" dirty="0" smtClean="0"/>
              <a:t>State’s assertion in preserving the flag as a symbol of national unity</a:t>
            </a:r>
          </a:p>
          <a:p>
            <a:pPr lvl="2"/>
            <a:r>
              <a:rPr lang="en-US" dirty="0" smtClean="0"/>
              <a:t>This puts this case outside of </a:t>
            </a:r>
            <a:r>
              <a:rPr lang="en-US" i="1" dirty="0" smtClean="0"/>
              <a:t>O’Brien</a:t>
            </a:r>
            <a:r>
              <a:rPr lang="en-US" dirty="0" smtClean="0"/>
              <a:t> because it relates to expressive conduct in treatment of the flag</a:t>
            </a:r>
          </a:p>
          <a:p>
            <a:pPr lvl="2"/>
            <a:r>
              <a:rPr lang="en-US" dirty="0" smtClean="0"/>
              <a:t>This shifts things to a stronger level of scrutiny</a:t>
            </a:r>
          </a:p>
          <a:p>
            <a:pPr lvl="2"/>
            <a:r>
              <a:rPr lang="en-US" dirty="0" smtClean="0"/>
              <a:t>Government cannot prohibit expression because most find it offensive</a:t>
            </a:r>
          </a:p>
          <a:p>
            <a:pPr lvl="2"/>
            <a:r>
              <a:rPr lang="en-US" dirty="0" smtClean="0"/>
              <a:t>There is no separate category for the flag</a:t>
            </a:r>
          </a:p>
          <a:p>
            <a:pPr lvl="3"/>
            <a:r>
              <a:rPr lang="en-US" dirty="0" smtClean="0"/>
              <a:t>Founders did not think of this at the time</a:t>
            </a:r>
          </a:p>
          <a:p>
            <a:pPr lvl="3"/>
            <a:r>
              <a:rPr lang="en-US" dirty="0" smtClean="0"/>
              <a:t>Better responses than prohibiting speech</a:t>
            </a:r>
          </a:p>
          <a:p>
            <a:pPr lvl="1"/>
            <a:r>
              <a:rPr lang="en-US" dirty="0" smtClean="0"/>
              <a:t>Kennedy, J. concurs</a:t>
            </a:r>
          </a:p>
          <a:p>
            <a:pPr lvl="2"/>
            <a:r>
              <a:rPr lang="en-US" dirty="0" smtClean="0"/>
              <a:t>Notes the flag protects those that hold it in contempt</a:t>
            </a:r>
          </a:p>
          <a:p>
            <a:pPr lvl="2"/>
            <a:r>
              <a:rPr lang="en-US" dirty="0" smtClean="0"/>
              <a:t>Acknowledges that this will be an unpopular decision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3494BA"/>
                </a:solidFill>
              </a:rPr>
              <a:t>Texas v. Johnson- </a:t>
            </a:r>
            <a:r>
              <a:rPr lang="en-US" dirty="0">
                <a:solidFill>
                  <a:srgbClr val="3494BA"/>
                </a:solidFill>
              </a:rPr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Rehnquist, C.J. dissenting, joined by O’Connor and White, JJ.</a:t>
            </a:r>
          </a:p>
          <a:p>
            <a:pPr lvl="1"/>
            <a:r>
              <a:rPr lang="en-US" dirty="0" smtClean="0"/>
              <a:t>Says the flag represents an unique role in American society</a:t>
            </a:r>
          </a:p>
          <a:p>
            <a:pPr lvl="1"/>
            <a:r>
              <a:rPr lang="en-US" dirty="0" smtClean="0"/>
              <a:t>Johnson had many other ways to protest other than burning a flag, which he could do so in private</a:t>
            </a:r>
          </a:p>
          <a:p>
            <a:pPr lvl="1"/>
            <a:r>
              <a:rPr lang="en-US" dirty="0" smtClean="0"/>
              <a:t>First Amendment does not allow for every possible means of communication at all times in all places</a:t>
            </a:r>
          </a:p>
          <a:p>
            <a:pPr lvl="1"/>
            <a:r>
              <a:rPr lang="en-US" dirty="0" smtClean="0"/>
              <a:t>Notes the place of the flag for the military and veterans</a:t>
            </a:r>
          </a:p>
          <a:p>
            <a:r>
              <a:rPr lang="en-US" dirty="0" smtClean="0"/>
              <a:t>Stevens, J. dissenting</a:t>
            </a:r>
          </a:p>
          <a:p>
            <a:pPr lvl="1"/>
            <a:r>
              <a:rPr lang="en-US" dirty="0" smtClean="0"/>
              <a:t>Also notes the unique symbolism of the flag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continue in this section</a:t>
            </a:r>
          </a:p>
          <a:p>
            <a:pPr lvl="1"/>
            <a:r>
              <a:rPr lang="en-US" dirty="0" smtClean="0"/>
              <a:t>Pages 233-247</a:t>
            </a:r>
          </a:p>
          <a:p>
            <a:pPr lvl="1"/>
            <a:r>
              <a:rPr lang="en-US" dirty="0" smtClean="0"/>
              <a:t>Public forums/Preservation of Order</a:t>
            </a:r>
          </a:p>
          <a:p>
            <a:pPr lvl="2"/>
            <a:r>
              <a:rPr lang="en-US" i="1" dirty="0" smtClean="0"/>
              <a:t>Chaplinsky v. New Hampshire </a:t>
            </a:r>
            <a:r>
              <a:rPr lang="en-US" dirty="0" smtClean="0"/>
              <a:t>(1942)</a:t>
            </a:r>
          </a:p>
          <a:p>
            <a:pPr lvl="2"/>
            <a:r>
              <a:rPr lang="en-US" i="1" dirty="0" smtClean="0"/>
              <a:t>Cohen v. California </a:t>
            </a:r>
            <a:r>
              <a:rPr lang="en-US" dirty="0" smtClean="0"/>
              <a:t>(1971)</a:t>
            </a:r>
          </a:p>
          <a:p>
            <a:pPr lvl="2"/>
            <a:r>
              <a:rPr lang="en-US" i="1" dirty="0" smtClean="0"/>
              <a:t>McCullen v. Coakley </a:t>
            </a:r>
            <a:r>
              <a:rPr lang="en-US" dirty="0" smtClean="0"/>
              <a:t>(2014)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838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68839" cy="3880772"/>
          </a:xfrm>
        </p:spPr>
        <p:txBody>
          <a:bodyPr/>
          <a:lstStyle/>
          <a:p>
            <a:r>
              <a:rPr lang="en-US" dirty="0" smtClean="0"/>
              <a:t>Two new areas</a:t>
            </a:r>
          </a:p>
          <a:p>
            <a:pPr lvl="1"/>
            <a:r>
              <a:rPr lang="en-US" dirty="0" smtClean="0"/>
              <a:t>Read pages 221-233</a:t>
            </a:r>
            <a:endParaRPr lang="en-US" dirty="0" smtClean="0"/>
          </a:p>
          <a:p>
            <a:pPr lvl="1"/>
            <a:r>
              <a:rPr lang="en-US" dirty="0" smtClean="0"/>
              <a:t>Tests and Guidelines</a:t>
            </a:r>
          </a:p>
          <a:p>
            <a:pPr lvl="1"/>
            <a:r>
              <a:rPr lang="en-US" dirty="0" smtClean="0"/>
              <a:t>Start on Context and Content of Speech</a:t>
            </a:r>
          </a:p>
          <a:p>
            <a:pPr lvl="2"/>
            <a:r>
              <a:rPr lang="en-US" dirty="0" smtClean="0"/>
              <a:t>Symbolic Speech</a:t>
            </a:r>
          </a:p>
          <a:p>
            <a:pPr lvl="2"/>
            <a:r>
              <a:rPr lang="en-US" i="1" dirty="0" smtClean="0"/>
              <a:t>United States v. O’Brien </a:t>
            </a:r>
            <a:r>
              <a:rPr lang="en-US" dirty="0" smtClean="0"/>
              <a:t>(1968)</a:t>
            </a:r>
          </a:p>
          <a:p>
            <a:pPr lvl="2"/>
            <a:r>
              <a:rPr lang="en-US" i="1" dirty="0" smtClean="0"/>
              <a:t>Texas v. Johnson </a:t>
            </a:r>
            <a:r>
              <a:rPr lang="en-US" dirty="0" smtClean="0"/>
              <a:t>(1989)</a:t>
            </a:r>
            <a:endParaRPr lang="en-US" i="1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725" y="1930400"/>
            <a:ext cx="5090486" cy="2942936"/>
          </a:xfrm>
        </p:spPr>
      </p:pic>
    </p:spTree>
    <p:extLst>
      <p:ext uri="{BB962C8B-B14F-4D97-AF65-F5344CB8AC3E}">
        <p14:creationId xmlns:p14="http://schemas.microsoft.com/office/powerpoint/2010/main" val="11288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tests, different protections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full Court has never argued for absolute free speech</a:t>
            </a:r>
          </a:p>
          <a:p>
            <a:pPr lvl="1"/>
            <a:r>
              <a:rPr lang="en-US" dirty="0" smtClean="0"/>
              <a:t>Higher priority to political speech over others</a:t>
            </a:r>
          </a:p>
          <a:p>
            <a:pPr lvl="1"/>
            <a:r>
              <a:rPr lang="en-US" dirty="0" smtClean="0"/>
              <a:t>Traditional public forums versus others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See tests in Table 5-1 (page 222)</a:t>
            </a:r>
          </a:p>
          <a:p>
            <a:pPr lvl="2"/>
            <a:r>
              <a:rPr lang="en-US" dirty="0" smtClean="0"/>
              <a:t>We have went over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4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Interest in Speech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governmental interests?</a:t>
            </a:r>
          </a:p>
          <a:p>
            <a:pPr lvl="1"/>
            <a:r>
              <a:rPr lang="en-US" dirty="0" smtClean="0"/>
              <a:t>Express outside the scope of the First Amendment</a:t>
            </a:r>
          </a:p>
          <a:p>
            <a:pPr lvl="1"/>
            <a:r>
              <a:rPr lang="en-US" dirty="0" smtClean="0"/>
              <a:t>Violence</a:t>
            </a:r>
          </a:p>
          <a:p>
            <a:pPr lvl="1"/>
            <a:r>
              <a:rPr lang="en-US" dirty="0" smtClean="0"/>
              <a:t>Property Damage</a:t>
            </a:r>
          </a:p>
          <a:p>
            <a:pPr lvl="1"/>
            <a:r>
              <a:rPr lang="en-US" dirty="0" smtClean="0"/>
              <a:t>Criminal speech</a:t>
            </a:r>
          </a:p>
          <a:p>
            <a:pPr lvl="1"/>
            <a:r>
              <a:rPr lang="en-US" dirty="0" smtClean="0"/>
              <a:t>Rights of others violated</a:t>
            </a:r>
          </a:p>
          <a:p>
            <a:pPr lvl="1"/>
            <a:r>
              <a:rPr lang="en-US" dirty="0" smtClean="0"/>
              <a:t>Burdens on legitimate governmental functions</a:t>
            </a:r>
          </a:p>
          <a:p>
            <a:pPr lvl="1"/>
            <a:r>
              <a:rPr lang="en-US" dirty="0" smtClean="0"/>
              <a:t>Trespass</a:t>
            </a:r>
          </a:p>
          <a:p>
            <a:pPr lvl="1"/>
            <a:r>
              <a:rPr lang="en-US" dirty="0" smtClean="0"/>
              <a:t>TPM 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Restraints on Governmental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limits on governmental regulation of speech?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Prior Restraint</a:t>
            </a:r>
          </a:p>
          <a:p>
            <a:pPr lvl="1"/>
            <a:r>
              <a:rPr lang="en-US" dirty="0" smtClean="0"/>
              <a:t>Content/Viewpoint</a:t>
            </a:r>
          </a:p>
          <a:p>
            <a:pPr lvl="1"/>
            <a:r>
              <a:rPr lang="en-US" dirty="0" smtClean="0"/>
              <a:t>Overbreadth</a:t>
            </a:r>
          </a:p>
          <a:p>
            <a:pPr lvl="1"/>
            <a:r>
              <a:rPr lang="en-US" dirty="0" smtClean="0"/>
              <a:t>Vagueness</a:t>
            </a:r>
          </a:p>
          <a:p>
            <a:pPr lvl="1"/>
            <a:r>
              <a:rPr lang="en-US" dirty="0" smtClean="0"/>
              <a:t>Chilling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Thornhill v. Alabama </a:t>
            </a:r>
            <a:r>
              <a:rPr lang="en-US" dirty="0" smtClean="0"/>
              <a:t>(1940)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speech that goes beyond just words?</a:t>
            </a:r>
          </a:p>
          <a:p>
            <a:pPr lvl="1"/>
            <a:r>
              <a:rPr lang="en-US" dirty="0" smtClean="0"/>
              <a:t>When does symbolic speech qualify for First Amendment protection as speech?</a:t>
            </a:r>
          </a:p>
          <a:p>
            <a:r>
              <a:rPr lang="en-US" i="1" dirty="0"/>
              <a:t>Thornhill v. Alabama </a:t>
            </a:r>
            <a:r>
              <a:rPr lang="en-US" dirty="0"/>
              <a:t>(1940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Court by Murphy, J. strikes down an Alabama law that banned labor picketing</a:t>
            </a:r>
          </a:p>
          <a:p>
            <a:pPr lvl="1"/>
            <a:r>
              <a:rPr lang="en-US" dirty="0" smtClean="0"/>
              <a:t>Held it must be protected within an area of free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United States v. O’Brien </a:t>
            </a:r>
            <a:r>
              <a:rPr lang="en-US" dirty="0" smtClean="0"/>
              <a:t>(1968)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A federal law made it illegal to destroy or mutilate a draft card</a:t>
            </a:r>
          </a:p>
          <a:p>
            <a:pPr lvl="1"/>
            <a:r>
              <a:rPr lang="en-US" dirty="0"/>
              <a:t>The defendant/respondent burned his draft card in protest of the Vietnam War</a:t>
            </a:r>
          </a:p>
          <a:p>
            <a:pPr lvl="1"/>
            <a:r>
              <a:rPr lang="en-US" dirty="0"/>
              <a:t>He was convicted, but the 1</a:t>
            </a:r>
            <a:r>
              <a:rPr lang="en-US" baseline="30000" dirty="0"/>
              <a:t>st</a:t>
            </a:r>
            <a:r>
              <a:rPr lang="en-US" dirty="0"/>
              <a:t> Circuit overturned</a:t>
            </a:r>
          </a:p>
          <a:p>
            <a:pPr lvl="1"/>
            <a:r>
              <a:rPr lang="en-US" dirty="0"/>
              <a:t>The federal government appealed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598" y="2160589"/>
            <a:ext cx="4184650" cy="2789766"/>
          </a:xfrm>
        </p:spPr>
      </p:pic>
    </p:spTree>
    <p:extLst>
      <p:ext uri="{BB962C8B-B14F-4D97-AF65-F5344CB8AC3E}">
        <p14:creationId xmlns:p14="http://schemas.microsoft.com/office/powerpoint/2010/main" val="22005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</a:t>
            </a:r>
            <a:r>
              <a:rPr lang="en-US" i="1" dirty="0" smtClean="0"/>
              <a:t>O’Brien-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United States</a:t>
            </a:r>
          </a:p>
          <a:p>
            <a:pPr lvl="2"/>
            <a:r>
              <a:rPr lang="en-US" dirty="0" smtClean="0"/>
              <a:t>This is conduct</a:t>
            </a:r>
          </a:p>
          <a:p>
            <a:pPr lvl="2"/>
            <a:r>
              <a:rPr lang="en-US" dirty="0" smtClean="0"/>
              <a:t>The Selective Service System requiring this document is valid</a:t>
            </a:r>
          </a:p>
          <a:p>
            <a:pPr lvl="2"/>
            <a:r>
              <a:rPr lang="en-US" dirty="0" smtClean="0"/>
              <a:t>This is reasonable congressional action to require possession of the card</a:t>
            </a:r>
          </a:p>
          <a:p>
            <a:pPr lvl="1"/>
            <a:r>
              <a:rPr lang="en-US" dirty="0" smtClean="0"/>
              <a:t>For O’Brien</a:t>
            </a:r>
          </a:p>
          <a:p>
            <a:pPr lvl="2"/>
            <a:r>
              <a:rPr lang="en-US" dirty="0" smtClean="0"/>
              <a:t>The purpose of the amendment was to quell opposition to the war</a:t>
            </a:r>
          </a:p>
          <a:p>
            <a:pPr lvl="2"/>
            <a:r>
              <a:rPr lang="en-US" dirty="0" smtClean="0"/>
              <a:t>This is more analogous to </a:t>
            </a:r>
            <a:r>
              <a:rPr lang="en-US" i="1" dirty="0" smtClean="0"/>
              <a:t>Stromberg v. California</a:t>
            </a:r>
            <a:endParaRPr lang="en-US" dirty="0" smtClean="0"/>
          </a:p>
          <a:p>
            <a:pPr lvl="2"/>
            <a:r>
              <a:rPr lang="en-US" dirty="0" smtClean="0"/>
              <a:t>Using the clear and present danger test, the government’s case fails</a:t>
            </a:r>
          </a:p>
        </p:txBody>
      </p:sp>
    </p:spTree>
    <p:extLst>
      <p:ext uri="{BB962C8B-B14F-4D97-AF65-F5344CB8AC3E}">
        <p14:creationId xmlns:p14="http://schemas.microsoft.com/office/powerpoint/2010/main" val="27511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O’Brien-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Warren, C.J. rules for a 7-1 Court (Marshall was recused, Douglas dissented)</a:t>
            </a:r>
          </a:p>
          <a:p>
            <a:pPr lvl="1"/>
            <a:r>
              <a:rPr lang="en-US" dirty="0" smtClean="0"/>
              <a:t>The O’Brien Test</a:t>
            </a:r>
          </a:p>
          <a:p>
            <a:pPr lvl="2"/>
            <a:r>
              <a:rPr lang="en-US" dirty="0" smtClean="0"/>
              <a:t>1) Is it with the government’s power to regulate under the Constitution?</a:t>
            </a:r>
          </a:p>
          <a:p>
            <a:pPr lvl="2"/>
            <a:r>
              <a:rPr lang="en-US" dirty="0" smtClean="0"/>
              <a:t>2) Does it further an important or substantial governmental interest?</a:t>
            </a:r>
          </a:p>
          <a:p>
            <a:pPr lvl="2"/>
            <a:r>
              <a:rPr lang="en-US" dirty="0" smtClean="0"/>
              <a:t>IF yes, then…</a:t>
            </a:r>
          </a:p>
          <a:p>
            <a:pPr lvl="3"/>
            <a:r>
              <a:rPr lang="en-US" dirty="0" smtClean="0"/>
              <a:t>A) Is the governmental interest unrelated to the suppression of free speech?</a:t>
            </a:r>
          </a:p>
          <a:p>
            <a:pPr lvl="3"/>
            <a:r>
              <a:rPr lang="en-US" dirty="0" smtClean="0"/>
              <a:t>B) Is the incidental restriction on the First Amendment no greater than is essential to the furtherance of the interest?</a:t>
            </a:r>
          </a:p>
          <a:p>
            <a:pPr lvl="1"/>
            <a:r>
              <a:rPr lang="en-US" dirty="0" smtClean="0"/>
              <a:t>Court finds this law passes all these</a:t>
            </a:r>
          </a:p>
          <a:p>
            <a:pPr lvl="2"/>
            <a:r>
              <a:rPr lang="en-US" dirty="0" smtClean="0"/>
              <a:t>Congress has the power to raise an army and this is part of that</a:t>
            </a:r>
            <a:r>
              <a:rPr lang="en-US" dirty="0" smtClean="0">
                <a:sym typeface="Wingdings" panose="05000000000000000000" pitchFamily="2" charset="2"/>
              </a:rPr>
              <a:t> burden placed</a:t>
            </a:r>
            <a:endParaRPr lang="en-US" dirty="0" smtClean="0"/>
          </a:p>
          <a:p>
            <a:pPr lvl="2"/>
            <a:r>
              <a:rPr lang="en-US" dirty="0" smtClean="0"/>
              <a:t>The statute in question only prohibits conduct, not speech</a:t>
            </a:r>
            <a:r>
              <a:rPr lang="en-US" dirty="0" smtClean="0">
                <a:sym typeface="Wingdings" panose="05000000000000000000" pitchFamily="2" charset="2"/>
              </a:rPr>
              <a:t> non-communicative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979</Words>
  <Application>Microsoft Office PowerPoint</Application>
  <PresentationFormat>Widescreen</PresentationFormat>
  <Paragraphs>144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 Lecture 15 Chapter 5</vt:lpstr>
      <vt:lpstr>This Lecture</vt:lpstr>
      <vt:lpstr>Different tests, different protections</vt:lpstr>
      <vt:lpstr>Government Interest in Speech Regulation</vt:lpstr>
      <vt:lpstr>Restraints on Governmental Power</vt:lpstr>
      <vt:lpstr>Thornhill v. Alabama (1940)</vt:lpstr>
      <vt:lpstr>United States v. O’Brien (1968)</vt:lpstr>
      <vt:lpstr>United States v. O’Brien- II</vt:lpstr>
      <vt:lpstr>United States v. O’Brien- III</vt:lpstr>
      <vt:lpstr>Texas v. Johnson (1989)</vt:lpstr>
      <vt:lpstr>Texas v. Johnson- II</vt:lpstr>
      <vt:lpstr>Texas v. Johnson- III</vt:lpstr>
      <vt:lpstr>Texas v. Johnson- IV</vt:lpstr>
      <vt:lpstr>Texas v. Johnson- V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15 Chapter 5</dc:title>
  <dc:creator>Shawn Donahue</dc:creator>
  <cp:lastModifiedBy>Shawn Donahue</cp:lastModifiedBy>
  <cp:revision>17</cp:revision>
  <dcterms:created xsi:type="dcterms:W3CDTF">2017-04-11T17:17:53Z</dcterms:created>
  <dcterms:modified xsi:type="dcterms:W3CDTF">2017-04-12T03:07:59Z</dcterms:modified>
</cp:coreProperties>
</file>