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EA36A-020D-4B25-ACB1-B6E3A17A49BD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A9D89-C437-4073-81A6-E3BA503DF3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8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63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46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42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08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55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0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928D-BA59-4662-942C-1C05250EA817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59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A0DF-7E5F-48B8-916E-7FAA17732FE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84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4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48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0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9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69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0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A9D89-C437-4073-81A6-E3BA503DF38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4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38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1597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617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3345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56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43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8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5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0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88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4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87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7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0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6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000" dirty="0" smtClean="0"/>
              <a:t>Speech </a:t>
            </a:r>
            <a:r>
              <a:rPr lang="en-US" sz="6000" dirty="0" smtClean="0"/>
              <a:t>Clauses V</a:t>
            </a:r>
            <a:endParaRPr lang="en-US" sz="6000" dirty="0" smtClean="0"/>
          </a:p>
          <a:p>
            <a:pPr>
              <a:spcBef>
                <a:spcPts val="0"/>
              </a:spcBef>
            </a:pPr>
            <a:r>
              <a:rPr lang="en-US" sz="6000" dirty="0" smtClean="0"/>
              <a:t>(</a:t>
            </a:r>
            <a:r>
              <a:rPr lang="en-US" sz="6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Offensive and Hateful Speech; False Speech</a:t>
            </a:r>
            <a:r>
              <a:rPr lang="en-US" sz="6000" dirty="0" smtClean="0"/>
              <a:t>)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082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United States v. Alvarez </a:t>
            </a:r>
            <a:r>
              <a:rPr lang="en-US" dirty="0" smtClean="0"/>
              <a:t>(2012)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Alvarez falsely claimed he had won the Congressional Medal of Honor</a:t>
            </a:r>
          </a:p>
          <a:p>
            <a:pPr lvl="1"/>
            <a:r>
              <a:rPr lang="en-US" dirty="0" smtClean="0"/>
              <a:t>He was a serial liar</a:t>
            </a:r>
          </a:p>
          <a:p>
            <a:pPr lvl="1"/>
            <a:r>
              <a:rPr lang="en-US" dirty="0" smtClean="0"/>
              <a:t>Congress had in 2005 passed the Stolen Valor Act which made it a crime to claim one had received any medal, etc. from the military</a:t>
            </a:r>
          </a:p>
          <a:p>
            <a:pPr lvl="1"/>
            <a:r>
              <a:rPr lang="en-US" dirty="0" smtClean="0"/>
              <a:t>Alvarez was tried and convicted of violating the law</a:t>
            </a:r>
          </a:p>
          <a:p>
            <a:pPr lvl="2"/>
            <a:r>
              <a:rPr lang="en-US" dirty="0" smtClean="0"/>
              <a:t>He appealed and the 9</a:t>
            </a:r>
            <a:r>
              <a:rPr lang="en-US" baseline="30000" dirty="0" smtClean="0"/>
              <a:t>th</a:t>
            </a:r>
            <a:r>
              <a:rPr lang="en-US" dirty="0" smtClean="0"/>
              <a:t> Circuit found the statute unconstitutional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</a:t>
            </a:r>
            <a:r>
              <a:rPr lang="en-US" i="1" dirty="0" smtClean="0"/>
              <a:t>Alvarez-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United States</a:t>
            </a:r>
          </a:p>
          <a:p>
            <a:pPr lvl="2"/>
            <a:r>
              <a:rPr lang="en-US" dirty="0" smtClean="0"/>
              <a:t>False statements are not subject to the First Amendment protections</a:t>
            </a:r>
          </a:p>
          <a:p>
            <a:pPr lvl="2"/>
            <a:r>
              <a:rPr lang="en-US" dirty="0" smtClean="0"/>
              <a:t>It regulates a very narrow category of speech</a:t>
            </a:r>
          </a:p>
          <a:p>
            <a:pPr lvl="2"/>
            <a:r>
              <a:rPr lang="en-US" dirty="0" smtClean="0"/>
              <a:t>The government has a strong interest in protecting the reputation of its military honors that it awards against those that falsely claim they were awarded them</a:t>
            </a:r>
          </a:p>
          <a:p>
            <a:pPr lvl="1"/>
            <a:r>
              <a:rPr lang="en-US" dirty="0" smtClean="0"/>
              <a:t>For Alvarez</a:t>
            </a:r>
          </a:p>
          <a:p>
            <a:pPr lvl="2"/>
            <a:r>
              <a:rPr lang="en-US" dirty="0" smtClean="0"/>
              <a:t>This is a content based restriction, thus subject to strict scrutiny</a:t>
            </a:r>
          </a:p>
          <a:p>
            <a:pPr lvl="2"/>
            <a:r>
              <a:rPr lang="en-US" dirty="0" smtClean="0"/>
              <a:t>This is only an “important” interest and not a compelling one</a:t>
            </a:r>
          </a:p>
          <a:p>
            <a:pPr lvl="2"/>
            <a:r>
              <a:rPr lang="en-US" dirty="0" smtClean="0"/>
              <a:t>The law is overbroad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Alvarez-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Kennedy, J. announced the judgment of the Court</a:t>
            </a:r>
          </a:p>
          <a:p>
            <a:pPr lvl="1"/>
            <a:r>
              <a:rPr lang="en-US" dirty="0" smtClean="0"/>
              <a:t>His opinion is joined by Roberts, C.J. and Ginsburg and Sotomayor, JJ.</a:t>
            </a:r>
          </a:p>
          <a:p>
            <a:pPr lvl="1"/>
            <a:r>
              <a:rPr lang="en-US" dirty="0" smtClean="0"/>
              <a:t>He acknowledges the government has a legitimate objective here</a:t>
            </a:r>
          </a:p>
          <a:p>
            <a:pPr lvl="1"/>
            <a:r>
              <a:rPr lang="en-US" dirty="0" smtClean="0"/>
              <a:t>He notes content based restrictions are presumed invalid</a:t>
            </a:r>
          </a:p>
          <a:p>
            <a:pPr lvl="2"/>
            <a:r>
              <a:rPr lang="en-US" dirty="0" smtClean="0"/>
              <a:t>This statute punishes this falsehood any time, any place, to any person</a:t>
            </a:r>
          </a:p>
          <a:p>
            <a:pPr lvl="2"/>
            <a:r>
              <a:rPr lang="en-US" dirty="0" smtClean="0"/>
              <a:t>No mention of material gain</a:t>
            </a:r>
          </a:p>
          <a:p>
            <a:pPr lvl="2"/>
            <a:r>
              <a:rPr lang="en-US" dirty="0" smtClean="0"/>
              <a:t>Counter speech could alleviate the problem?</a:t>
            </a:r>
          </a:p>
          <a:p>
            <a:pPr lvl="2"/>
            <a:r>
              <a:rPr lang="en-US" dirty="0" smtClean="0"/>
              <a:t>Expose Alvarez as a fraud?</a:t>
            </a:r>
          </a:p>
          <a:p>
            <a:pPr lvl="2"/>
            <a:r>
              <a:rPr lang="en-US" dirty="0"/>
              <a:t>"Permitting the government to decree this speech to be a criminal offense, whether shouted from the rooftops or made in a barely audible whisper, would endorse government authority to compile a list of subjects about which false statements are punishable. That governmental power has no clear limiting principal. Our constitutional tradition stands against the idea that we need </a:t>
            </a:r>
            <a:r>
              <a:rPr lang="en-US" dirty="0" smtClean="0"/>
              <a:t>Oceania’s</a:t>
            </a:r>
            <a:r>
              <a:rPr lang="en-US" dirty="0"/>
              <a:t> </a:t>
            </a:r>
            <a:r>
              <a:rPr lang="en-US" dirty="0" smtClean="0"/>
              <a:t>Ministry of Truth”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Alvarez-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Breyer, J. joined by Kagan, J. concurring in judgment</a:t>
            </a:r>
          </a:p>
          <a:p>
            <a:pPr lvl="1"/>
            <a:r>
              <a:rPr lang="en-US" dirty="0" smtClean="0"/>
              <a:t>They agree with the outcome</a:t>
            </a:r>
          </a:p>
          <a:p>
            <a:pPr lvl="1"/>
            <a:r>
              <a:rPr lang="en-US" dirty="0" smtClean="0"/>
              <a:t>However, they would apply intermediate scrutiny rather than strict</a:t>
            </a:r>
          </a:p>
          <a:p>
            <a:pPr lvl="1"/>
            <a:r>
              <a:rPr lang="en-US" dirty="0" smtClean="0"/>
              <a:t>They see substantial justification for the statute</a:t>
            </a:r>
          </a:p>
          <a:p>
            <a:pPr lvl="2"/>
            <a:r>
              <a:rPr lang="en-US" dirty="0" smtClean="0"/>
              <a:t>They see the statute as not sufficiently narrowly tailored</a:t>
            </a:r>
          </a:p>
          <a:p>
            <a:pPr lvl="2"/>
            <a:r>
              <a:rPr lang="en-US" dirty="0" smtClean="0"/>
              <a:t>There was a less restrictive means to achieve this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9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Alvarez- </a:t>
            </a:r>
            <a:r>
              <a:rPr lang="en-US" dirty="0"/>
              <a:t>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Alito, J. joined by Scalia and Thomas, JJ. dissenting</a:t>
            </a:r>
          </a:p>
          <a:p>
            <a:pPr lvl="1"/>
            <a:r>
              <a:rPr lang="en-US" dirty="0" smtClean="0"/>
              <a:t>False statements that inflict harm have no legitimate interests</a:t>
            </a:r>
          </a:p>
          <a:p>
            <a:pPr lvl="1"/>
            <a:r>
              <a:rPr lang="en-US" dirty="0" smtClean="0"/>
              <a:t>They felt it was as narrowly tailored as it possibly could have been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the First Amendment</a:t>
            </a:r>
          </a:p>
          <a:p>
            <a:pPr lvl="1"/>
            <a:r>
              <a:rPr lang="en-US" dirty="0" smtClean="0"/>
              <a:t>Pages 258-267</a:t>
            </a:r>
          </a:p>
          <a:p>
            <a:pPr lvl="1"/>
            <a:r>
              <a:rPr lang="en-US" dirty="0" smtClean="0"/>
              <a:t>Student Speech</a:t>
            </a:r>
          </a:p>
          <a:p>
            <a:pPr lvl="2"/>
            <a:r>
              <a:rPr lang="en-US" i="1" dirty="0" smtClean="0"/>
              <a:t>Tinker v. Des Moines Independent Community School District </a:t>
            </a:r>
            <a:r>
              <a:rPr lang="en-US" dirty="0" smtClean="0"/>
              <a:t>(1969)</a:t>
            </a:r>
          </a:p>
          <a:p>
            <a:pPr lvl="2"/>
            <a:r>
              <a:rPr lang="en-US" i="1" dirty="0" smtClean="0"/>
              <a:t>Morse v. Frederick </a:t>
            </a:r>
            <a:r>
              <a:rPr lang="en-US" dirty="0" smtClean="0"/>
              <a:t>(2007)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963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68839" cy="3880772"/>
          </a:xfrm>
        </p:spPr>
        <p:txBody>
          <a:bodyPr/>
          <a:lstStyle/>
          <a:p>
            <a:r>
              <a:rPr lang="en-US" dirty="0"/>
              <a:t>More on the First Amendment</a:t>
            </a:r>
          </a:p>
          <a:p>
            <a:pPr lvl="1"/>
            <a:r>
              <a:rPr lang="en-US" dirty="0"/>
              <a:t>Pages </a:t>
            </a:r>
            <a:r>
              <a:rPr lang="en-US" dirty="0" smtClean="0"/>
              <a:t>247-258</a:t>
            </a:r>
            <a:endParaRPr lang="en-US" dirty="0"/>
          </a:p>
          <a:p>
            <a:pPr lvl="1"/>
            <a:r>
              <a:rPr lang="en-US" dirty="0"/>
              <a:t>Offensive and Hateful Speech	</a:t>
            </a:r>
          </a:p>
          <a:p>
            <a:pPr lvl="2"/>
            <a:r>
              <a:rPr lang="en-US" i="1" dirty="0"/>
              <a:t>Snyder v. Phelps </a:t>
            </a:r>
            <a:r>
              <a:rPr lang="en-US" dirty="0"/>
              <a:t>(2011)- Westboro Baptist Church</a:t>
            </a:r>
          </a:p>
          <a:p>
            <a:pPr lvl="1"/>
            <a:r>
              <a:rPr lang="en-US" dirty="0"/>
              <a:t>False Speech</a:t>
            </a:r>
          </a:p>
          <a:p>
            <a:pPr lvl="2"/>
            <a:r>
              <a:rPr lang="en-US" i="1" dirty="0"/>
              <a:t>United States v. Alvarez </a:t>
            </a:r>
            <a:r>
              <a:rPr lang="en-US" dirty="0"/>
              <a:t>(2012)- Stolen Valor Act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237" y="1930400"/>
            <a:ext cx="5523437" cy="3275446"/>
          </a:xfrm>
        </p:spPr>
      </p:pic>
    </p:spTree>
    <p:extLst>
      <p:ext uri="{BB962C8B-B14F-4D97-AF65-F5344CB8AC3E}">
        <p14:creationId xmlns:p14="http://schemas.microsoft.com/office/powerpoint/2010/main" val="41821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Hateful and Offensive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already saw something that fits this description</a:t>
            </a:r>
          </a:p>
          <a:p>
            <a:pPr lvl="1"/>
            <a:r>
              <a:rPr lang="en-US" i="1" dirty="0" smtClean="0"/>
              <a:t>Texas v. Johnson </a:t>
            </a:r>
            <a:r>
              <a:rPr lang="en-US" dirty="0" smtClean="0"/>
              <a:t>(1989)- Flag burning</a:t>
            </a:r>
          </a:p>
          <a:p>
            <a:pPr lvl="1"/>
            <a:r>
              <a:rPr lang="en-US" dirty="0" smtClean="0"/>
              <a:t>But what if the speech is directly based on hate?</a:t>
            </a:r>
          </a:p>
          <a:p>
            <a:pPr lvl="2"/>
            <a:r>
              <a:rPr lang="en-US" dirty="0" smtClean="0"/>
              <a:t>And targets a particular group?</a:t>
            </a:r>
          </a:p>
          <a:p>
            <a:pPr lvl="2"/>
            <a:r>
              <a:rPr lang="en-US" dirty="0" smtClean="0"/>
              <a:t>Can the government punish hate speech?</a:t>
            </a:r>
          </a:p>
          <a:p>
            <a:r>
              <a:rPr lang="en-US" i="1" dirty="0" smtClean="0"/>
              <a:t>National Socialist Party v. Skokie </a:t>
            </a:r>
            <a:r>
              <a:rPr lang="en-US" dirty="0" smtClean="0"/>
              <a:t>(1977)</a:t>
            </a:r>
          </a:p>
          <a:p>
            <a:pPr lvl="1"/>
            <a:r>
              <a:rPr lang="en-US" dirty="0" smtClean="0"/>
              <a:t>Members of the Nazi Party wanted a permit to march in a largely Jewish town</a:t>
            </a:r>
          </a:p>
          <a:p>
            <a:pPr lvl="2"/>
            <a:r>
              <a:rPr lang="en-US" dirty="0" smtClean="0"/>
              <a:t>The city denied them, but the Court found they could not deny them in advance</a:t>
            </a:r>
          </a:p>
          <a:p>
            <a:pPr lvl="2"/>
            <a:r>
              <a:rPr lang="en-US" dirty="0" smtClean="0"/>
              <a:t>They could do something if the parade got out of hand</a:t>
            </a:r>
          </a:p>
          <a:p>
            <a:pPr lvl="2"/>
            <a:r>
              <a:rPr lang="en-US" dirty="0" smtClean="0"/>
              <a:t>The ACLU represented the Nazi Party, and lost many Jewish contributors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Hate Crime Laws-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R.A.V. v. City of St. Paul </a:t>
            </a:r>
            <a:r>
              <a:rPr lang="en-US" dirty="0"/>
              <a:t>(1992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By Scalia, J. (9-0)</a:t>
            </a:r>
            <a:endParaRPr lang="en-US" i="1" dirty="0"/>
          </a:p>
          <a:p>
            <a:pPr lvl="1"/>
            <a:r>
              <a:rPr lang="en-US" dirty="0" smtClean="0"/>
              <a:t>City law banned certain hateful symbols</a:t>
            </a:r>
          </a:p>
          <a:p>
            <a:pPr lvl="2"/>
            <a:r>
              <a:rPr lang="en-US" dirty="0" smtClean="0"/>
              <a:t>Such as swastikas and cross burnings</a:t>
            </a:r>
          </a:p>
          <a:p>
            <a:pPr lvl="1"/>
            <a:r>
              <a:rPr lang="en-US" dirty="0" smtClean="0"/>
              <a:t>Court found it was content based and viewpoint discrimination and overly broad</a:t>
            </a:r>
          </a:p>
          <a:p>
            <a:pPr lvl="2"/>
            <a:r>
              <a:rPr lang="en-US" dirty="0" smtClean="0"/>
              <a:t>It singled out the haters, but left them open to criticism</a:t>
            </a:r>
          </a:p>
          <a:p>
            <a:pPr lvl="1"/>
            <a:r>
              <a:rPr lang="en-US" dirty="0"/>
              <a:t>Government has no authority "to license one side of a debate to fight freestyle, while requiring the other to follow the Marquis of Queensbury Rules</a:t>
            </a:r>
            <a:r>
              <a:rPr lang="en-US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494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Hate Crime Laws-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Wisconsin v. Mitchell </a:t>
            </a:r>
            <a:r>
              <a:rPr lang="en-US" dirty="0"/>
              <a:t>(1993)</a:t>
            </a:r>
          </a:p>
          <a:p>
            <a:pPr lvl="1"/>
            <a:r>
              <a:rPr lang="en-US" dirty="0" smtClean="0"/>
              <a:t>Case involved a Wisconsin statute that allowed for a sentencing enhancement if the court found hatred as a motive for the crime</a:t>
            </a:r>
          </a:p>
          <a:p>
            <a:pPr lvl="1"/>
            <a:r>
              <a:rPr lang="en-US" dirty="0" smtClean="0"/>
              <a:t>Rehnquist, C.J. for a unanimous court found in favor of Wisconsin</a:t>
            </a:r>
          </a:p>
          <a:p>
            <a:pPr lvl="2"/>
            <a:r>
              <a:rPr lang="en-US" dirty="0" smtClean="0"/>
              <a:t>The consequences of a race based crime were more severe to the community</a:t>
            </a:r>
          </a:p>
          <a:p>
            <a:pPr lvl="2"/>
            <a:r>
              <a:rPr lang="en-US" dirty="0" smtClean="0"/>
              <a:t>It was not punishing the views, but the ramification of the views</a:t>
            </a:r>
          </a:p>
          <a:p>
            <a:pPr lvl="2"/>
            <a:r>
              <a:rPr lang="en-US" dirty="0" smtClean="0"/>
              <a:t>These situations where racist views would enhance a sentence would be rare</a:t>
            </a:r>
          </a:p>
          <a:p>
            <a:pPr lvl="1"/>
            <a:r>
              <a:rPr lang="en-US" dirty="0" smtClean="0"/>
              <a:t>The state can look at protected classes of individuals for laws</a:t>
            </a:r>
          </a:p>
          <a:p>
            <a:r>
              <a:rPr lang="en-US" i="1" dirty="0" smtClean="0"/>
              <a:t>Virginia v. Black </a:t>
            </a:r>
            <a:r>
              <a:rPr lang="en-US" dirty="0" smtClean="0"/>
              <a:t>(2003)</a:t>
            </a:r>
          </a:p>
          <a:p>
            <a:pPr lvl="1"/>
            <a:r>
              <a:rPr lang="en-US" dirty="0" smtClean="0"/>
              <a:t>Cross burning with the intent to intimidate can be punished</a:t>
            </a:r>
          </a:p>
          <a:p>
            <a:pPr lvl="1"/>
            <a:r>
              <a:rPr lang="en-US" dirty="0" smtClean="0"/>
              <a:t>It has to a be “true threat”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Snyder v. Phelps </a:t>
            </a:r>
            <a:r>
              <a:rPr lang="en-US" dirty="0" smtClean="0"/>
              <a:t>(2011)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Snyder was a Marine that died in Iraq in 2006, whose funeral mass was in Westminster, Maryland</a:t>
            </a:r>
          </a:p>
          <a:p>
            <a:pPr lvl="2"/>
            <a:r>
              <a:rPr lang="en-US" dirty="0" smtClean="0"/>
              <a:t>The funeral was protested by the Westboro Baptist Church, led by Fred Phelps</a:t>
            </a:r>
          </a:p>
          <a:p>
            <a:pPr lvl="2"/>
            <a:r>
              <a:rPr lang="en-US" dirty="0" smtClean="0"/>
              <a:t>He was a fundamentalist Protestant minister who hated gays and Catholics</a:t>
            </a:r>
          </a:p>
          <a:p>
            <a:pPr lvl="2"/>
            <a:r>
              <a:rPr lang="en-US" dirty="0" smtClean="0"/>
              <a:t>His church blamed the US military for being too tolerant of gays as God’s punishment </a:t>
            </a:r>
          </a:p>
          <a:p>
            <a:pPr lvl="1"/>
            <a:r>
              <a:rPr lang="en-US" dirty="0" smtClean="0"/>
              <a:t>Phelps and his followers were one thousand feet away in a public area</a:t>
            </a:r>
          </a:p>
          <a:p>
            <a:pPr lvl="2"/>
            <a:r>
              <a:rPr lang="en-US" dirty="0" smtClean="0"/>
              <a:t>Their signs were against gays, Catholics and the military</a:t>
            </a:r>
          </a:p>
          <a:p>
            <a:pPr lvl="2"/>
            <a:r>
              <a:rPr lang="en-US" dirty="0" smtClean="0"/>
              <a:t>Snyder’s father filed a civil suit against Phelps and the church for intentional infliction of emotional distress as a result of the protest</a:t>
            </a:r>
          </a:p>
          <a:p>
            <a:pPr lvl="2"/>
            <a:r>
              <a:rPr lang="en-US" dirty="0" smtClean="0"/>
              <a:t>He wins $2.9 million in compensatory damages and $8 million in punitive damages</a:t>
            </a:r>
          </a:p>
          <a:p>
            <a:pPr lvl="2"/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Circuit overturned the verdict on First Amendment grounds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Snyder v. </a:t>
            </a:r>
            <a:r>
              <a:rPr lang="en-US" i="1" dirty="0" smtClean="0"/>
              <a:t>Phelps-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Snyder</a:t>
            </a:r>
          </a:p>
          <a:p>
            <a:pPr lvl="2"/>
            <a:r>
              <a:rPr lang="en-US" dirty="0" smtClean="0"/>
              <a:t>The speech is not rationally connected to any public debate</a:t>
            </a:r>
          </a:p>
          <a:p>
            <a:pPr lvl="2"/>
            <a:r>
              <a:rPr lang="en-US" dirty="0" smtClean="0"/>
              <a:t>Rhetorical hyperbole has no absolute protection</a:t>
            </a:r>
          </a:p>
          <a:p>
            <a:pPr lvl="2"/>
            <a:r>
              <a:rPr lang="en-US" dirty="0" smtClean="0"/>
              <a:t>There is a right to privacy for the memory of the dead</a:t>
            </a:r>
          </a:p>
          <a:p>
            <a:pPr lvl="2"/>
            <a:r>
              <a:rPr lang="en-US" dirty="0" smtClean="0"/>
              <a:t>Phelps and the church burdened his First Amendment rights</a:t>
            </a:r>
          </a:p>
          <a:p>
            <a:pPr lvl="1"/>
            <a:r>
              <a:rPr lang="en-US" dirty="0" smtClean="0"/>
              <a:t>For Phelps and the Westboro Baptist Church</a:t>
            </a:r>
          </a:p>
          <a:p>
            <a:pPr lvl="2"/>
            <a:r>
              <a:rPr lang="en-US" dirty="0" smtClean="0"/>
              <a:t>The speech concerned public issues</a:t>
            </a:r>
          </a:p>
          <a:p>
            <a:pPr lvl="2"/>
            <a:r>
              <a:rPr lang="en-US" dirty="0" smtClean="0"/>
              <a:t>Snyder made himself a public figure</a:t>
            </a:r>
          </a:p>
          <a:p>
            <a:pPr lvl="2"/>
            <a:r>
              <a:rPr lang="en-US" dirty="0" smtClean="0"/>
              <a:t>The speech occurred outside a zone of privacy</a:t>
            </a:r>
          </a:p>
          <a:p>
            <a:pPr lvl="2"/>
            <a:r>
              <a:rPr lang="en-US" dirty="0" smtClean="0"/>
              <a:t>The speech did not take away Snyder’s right to the funeral 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Snyder v. Phelps-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Roberts, C.J. for an 8-1 Court</a:t>
            </a:r>
          </a:p>
          <a:p>
            <a:pPr lvl="1"/>
            <a:r>
              <a:rPr lang="en-US" dirty="0" smtClean="0"/>
              <a:t>Was the speech of public or private concern?</a:t>
            </a:r>
          </a:p>
          <a:p>
            <a:pPr lvl="2"/>
            <a:r>
              <a:rPr lang="en-US" dirty="0" smtClean="0"/>
              <a:t>Public issues get far more protection under the First Amendment</a:t>
            </a:r>
          </a:p>
          <a:p>
            <a:pPr lvl="2"/>
            <a:r>
              <a:rPr lang="en-US" dirty="0" smtClean="0"/>
              <a:t>Must examine the content, form and context of that speech, as part of the whole record</a:t>
            </a:r>
          </a:p>
          <a:p>
            <a:pPr lvl="2"/>
            <a:r>
              <a:rPr lang="en-US" dirty="0" smtClean="0"/>
              <a:t>They find it was of public concern, even if at a funeral</a:t>
            </a:r>
          </a:p>
          <a:p>
            <a:pPr lvl="1"/>
            <a:r>
              <a:rPr lang="en-US" dirty="0" smtClean="0"/>
              <a:t>They also were picketing peacefully in a public place</a:t>
            </a:r>
          </a:p>
          <a:p>
            <a:pPr lvl="2"/>
            <a:r>
              <a:rPr lang="en-US" dirty="0" smtClean="0"/>
              <a:t>They had a right to be where they were</a:t>
            </a:r>
          </a:p>
          <a:p>
            <a:pPr lvl="3"/>
            <a:r>
              <a:rPr lang="en-US" dirty="0" smtClean="0"/>
              <a:t>They did not formally disrupt the funeral</a:t>
            </a:r>
          </a:p>
          <a:p>
            <a:pPr lvl="2"/>
            <a:r>
              <a:rPr lang="en-US" dirty="0" smtClean="0"/>
              <a:t>They therefore are subject to special protection under the First Amendment</a:t>
            </a:r>
          </a:p>
          <a:p>
            <a:pPr lvl="2"/>
            <a:r>
              <a:rPr lang="en-US" dirty="0" smtClean="0"/>
              <a:t>Even if the speech is horrible and offensive</a:t>
            </a:r>
          </a:p>
          <a:p>
            <a:pPr lvl="1"/>
            <a:r>
              <a:rPr lang="en-US" dirty="0" smtClean="0"/>
              <a:t>So Phelps wins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Snyder v. Phelps-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848157" cy="3880773"/>
          </a:xfrm>
        </p:spPr>
        <p:txBody>
          <a:bodyPr/>
          <a:lstStyle/>
          <a:p>
            <a:r>
              <a:rPr lang="en-US" dirty="0" smtClean="0"/>
              <a:t>Alito, J. dissenting</a:t>
            </a:r>
          </a:p>
          <a:p>
            <a:pPr lvl="1"/>
            <a:r>
              <a:rPr lang="en-US" dirty="0" smtClean="0"/>
              <a:t>He noted that Phelps and the church got as close as they legally could to the funeral service</a:t>
            </a:r>
          </a:p>
          <a:p>
            <a:pPr lvl="2"/>
            <a:r>
              <a:rPr lang="en-US" dirty="0" smtClean="0"/>
              <a:t>And launched a nasty verbal attack on Snyder</a:t>
            </a:r>
          </a:p>
          <a:p>
            <a:pPr lvl="2"/>
            <a:r>
              <a:rPr lang="en-US" dirty="0" smtClean="0"/>
              <a:t>He distinguishes their speech from these actions</a:t>
            </a:r>
          </a:p>
          <a:p>
            <a:pPr lvl="2"/>
            <a:r>
              <a:rPr lang="en-US" dirty="0" smtClean="0"/>
              <a:t>He finds that Westboro was a horrible group of people</a:t>
            </a:r>
          </a:p>
          <a:p>
            <a:pPr lvl="1"/>
            <a:r>
              <a:rPr lang="en-US" dirty="0" smtClean="0"/>
              <a:t>“In </a:t>
            </a:r>
            <a:r>
              <a:rPr lang="en-US" dirty="0"/>
              <a:t>order to have a society in which public issues can be openly and vigorously debated, it is not necessary to allow the brutalization of innocent victims like </a:t>
            </a:r>
            <a:r>
              <a:rPr lang="en-US" dirty="0" smtClean="0"/>
              <a:t>petitioner”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434" y="2160589"/>
            <a:ext cx="5524083" cy="366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1210</Words>
  <Application>Microsoft Office PowerPoint</Application>
  <PresentationFormat>Widescreen</PresentationFormat>
  <Paragraphs>141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 Lecture 17 Chapter 5</vt:lpstr>
      <vt:lpstr>This Lecture</vt:lpstr>
      <vt:lpstr>Hateful and Offensive Speech</vt:lpstr>
      <vt:lpstr>Hate Crime Laws- I</vt:lpstr>
      <vt:lpstr>Hate Crime Laws- II</vt:lpstr>
      <vt:lpstr>Snyder v. Phelps (2011)</vt:lpstr>
      <vt:lpstr>Snyder v. Phelps- II</vt:lpstr>
      <vt:lpstr>Snyder v. Phelps- III</vt:lpstr>
      <vt:lpstr>Snyder v. Phelps- IV</vt:lpstr>
      <vt:lpstr>United States v. Alvarez (2012)</vt:lpstr>
      <vt:lpstr>United States v. Alvarez- II</vt:lpstr>
      <vt:lpstr>United States v. Alvarez- III</vt:lpstr>
      <vt:lpstr>United States v. Alvarez- IV</vt:lpstr>
      <vt:lpstr>United States v. Alvarez- V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17 Chapter 5</dc:title>
  <dc:creator>Shawn Donahue</dc:creator>
  <cp:lastModifiedBy>Shawn Donahue</cp:lastModifiedBy>
  <cp:revision>12</cp:revision>
  <dcterms:created xsi:type="dcterms:W3CDTF">2017-04-12T20:49:55Z</dcterms:created>
  <dcterms:modified xsi:type="dcterms:W3CDTF">2017-04-13T01:34:25Z</dcterms:modified>
</cp:coreProperties>
</file>