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258" r:id="rId3"/>
    <p:sldId id="260" r:id="rId4"/>
    <p:sldId id="261" r:id="rId5"/>
    <p:sldId id="262" r:id="rId6"/>
    <p:sldId id="264" r:id="rId7"/>
    <p:sldId id="263" r:id="rId8"/>
    <p:sldId id="265" r:id="rId9"/>
    <p:sldId id="266" r:id="rId10"/>
    <p:sldId id="267" r:id="rId11"/>
    <p:sldId id="268" r:id="rId12"/>
    <p:sldId id="270" r:id="rId13"/>
    <p:sldId id="269" r:id="rId14"/>
    <p:sldId id="271" r:id="rId15"/>
    <p:sldId id="25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0728E6-A3F9-4F91-9BDA-F213CC57CFC9}" type="datetimeFigureOut">
              <a:rPr lang="en-US" smtClean="0"/>
              <a:t>4/15/2017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1D2508-CFB7-401D-8AA4-4CA66B55D6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855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FF97C-E518-4FA3-A369-F6E26AF5EA78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700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29A0DF-7E5F-48B8-916E-7FAA17732FE3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939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9928D-BA59-4662-942C-1C05250EA817}" type="slidenum">
              <a:rPr lang="en-US">
                <a:solidFill>
                  <a:prstClr val="black"/>
                </a:solidFill>
              </a:rPr>
              <a:pPr/>
              <a:t>15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514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71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675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3494BA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3494BA">
                    <a:lumMod val="60000"/>
                    <a:lumOff val="40000"/>
                  </a:srgbClr>
                </a:solidFill>
                <a:latin typeface="Arial"/>
              </a:rPr>
              <a:t>”</a:t>
            </a:r>
            <a:endParaRPr lang="en-US" dirty="0">
              <a:solidFill>
                <a:srgbClr val="3494BA">
                  <a:lumMod val="60000"/>
                  <a:lumOff val="4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785841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5421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3494BA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3494BA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263568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3806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2434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110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193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254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153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715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247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649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556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248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781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1"/>
            <a:ext cx="7766936" cy="1646302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Lecture </a:t>
            </a:r>
            <a:r>
              <a:rPr lang="en-US" dirty="0" smtClean="0"/>
              <a:t>21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Chapter 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6000" dirty="0" smtClean="0"/>
              <a:t>Speech </a:t>
            </a:r>
            <a:r>
              <a:rPr lang="en-US" sz="6000" dirty="0" smtClean="0"/>
              <a:t>Clauses IX</a:t>
            </a:r>
            <a:endParaRPr lang="en-US" sz="6000" dirty="0" smtClean="0"/>
          </a:p>
          <a:p>
            <a:pPr>
              <a:spcBef>
                <a:spcPts val="0"/>
              </a:spcBef>
            </a:pPr>
            <a:r>
              <a:rPr lang="en-US" sz="6000" dirty="0" smtClean="0"/>
              <a:t>(</a:t>
            </a:r>
            <a:r>
              <a:rPr lang="en-US" sz="60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Freedom of Association</a:t>
            </a:r>
            <a:r>
              <a:rPr lang="en-US" sz="6000" dirty="0" smtClean="0"/>
              <a:t>)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98899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Boy Scouts of American v. </a:t>
            </a:r>
            <a:r>
              <a:rPr lang="en-US" i="1" dirty="0" smtClean="0"/>
              <a:t>Dale- </a:t>
            </a:r>
            <a:r>
              <a:rPr lang="en-US" dirty="0" smtClean="0"/>
              <a:t>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Arguments</a:t>
            </a:r>
          </a:p>
          <a:p>
            <a:pPr lvl="1"/>
            <a:r>
              <a:rPr lang="en-US" dirty="0" smtClean="0"/>
              <a:t>For the Boy Scouts of America</a:t>
            </a:r>
          </a:p>
          <a:p>
            <a:pPr lvl="2"/>
            <a:r>
              <a:rPr lang="en-US" i="1" dirty="0" smtClean="0"/>
              <a:t>Hurley </a:t>
            </a:r>
            <a:r>
              <a:rPr lang="en-US" dirty="0" smtClean="0"/>
              <a:t>apples</a:t>
            </a:r>
          </a:p>
          <a:p>
            <a:pPr lvl="2"/>
            <a:r>
              <a:rPr lang="en-US" dirty="0" smtClean="0"/>
              <a:t>Dale is essentially violating the moral code of the BSA</a:t>
            </a:r>
          </a:p>
          <a:p>
            <a:pPr lvl="2"/>
            <a:r>
              <a:rPr lang="en-US" dirty="0" smtClean="0"/>
              <a:t>The BSA is an intimate association and parents have the right to determine who supervises their children</a:t>
            </a:r>
          </a:p>
          <a:p>
            <a:pPr lvl="2"/>
            <a:r>
              <a:rPr lang="en-US" dirty="0" smtClean="0"/>
              <a:t>There is not state interest to justify this application of the law</a:t>
            </a:r>
          </a:p>
          <a:p>
            <a:pPr lvl="1"/>
            <a:r>
              <a:rPr lang="en-US" dirty="0" smtClean="0"/>
              <a:t>For Dale</a:t>
            </a:r>
          </a:p>
          <a:p>
            <a:pPr lvl="2"/>
            <a:r>
              <a:rPr lang="en-US" dirty="0" smtClean="0"/>
              <a:t>This is a large, national, unselective organization and does not get the protections </a:t>
            </a:r>
          </a:p>
          <a:p>
            <a:pPr lvl="2"/>
            <a:r>
              <a:rPr lang="en-US" dirty="0" smtClean="0"/>
              <a:t>This is identity based exclusion not compelling speech</a:t>
            </a:r>
          </a:p>
          <a:p>
            <a:pPr lvl="2"/>
            <a:r>
              <a:rPr lang="en-US" dirty="0" smtClean="0"/>
              <a:t>Reinstating him would not change their expressive speech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1430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Boy Scouts of American v. Dale- </a:t>
            </a:r>
            <a:r>
              <a:rPr lang="en-US" dirty="0" smtClean="0"/>
              <a:t>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Rehnquist, C.J. rules for a 5-4 Court</a:t>
            </a:r>
          </a:p>
          <a:p>
            <a:pPr lvl="1"/>
            <a:r>
              <a:rPr lang="en-US" dirty="0" smtClean="0"/>
              <a:t>Freedom of association also means freedom to not associate</a:t>
            </a:r>
          </a:p>
          <a:p>
            <a:pPr lvl="1"/>
            <a:r>
              <a:rPr lang="en-US" dirty="0" smtClean="0"/>
              <a:t>Threshold question</a:t>
            </a:r>
            <a:r>
              <a:rPr lang="en-US" dirty="0" smtClean="0">
                <a:sym typeface="Wingdings" panose="05000000000000000000" pitchFamily="2" charset="2"/>
              </a:rPr>
              <a:t> expressive association</a:t>
            </a:r>
            <a:endParaRPr lang="en-US" dirty="0" smtClean="0"/>
          </a:p>
          <a:p>
            <a:pPr lvl="2"/>
            <a:r>
              <a:rPr lang="en-US" dirty="0" smtClean="0"/>
              <a:t>It can be infringed by affecting the group’s ability to advocate private/public viewpoints</a:t>
            </a:r>
          </a:p>
          <a:p>
            <a:pPr lvl="2"/>
            <a:r>
              <a:rPr lang="en-US" dirty="0" smtClean="0"/>
              <a:t>This can be overridden if the following shown</a:t>
            </a:r>
          </a:p>
          <a:p>
            <a:pPr lvl="3"/>
            <a:r>
              <a:rPr lang="en-US" dirty="0" smtClean="0"/>
              <a:t>A compelling state interest;</a:t>
            </a:r>
          </a:p>
          <a:p>
            <a:pPr lvl="3"/>
            <a:r>
              <a:rPr lang="en-US" dirty="0" smtClean="0"/>
              <a:t>Unrelated to the suppression of ideas</a:t>
            </a:r>
          </a:p>
          <a:p>
            <a:pPr lvl="3"/>
            <a:r>
              <a:rPr lang="en-US" dirty="0" smtClean="0"/>
              <a:t>Cannot be achieved through means significantly less restrictive of associated freedoms</a:t>
            </a:r>
          </a:p>
          <a:p>
            <a:pPr lvl="2"/>
            <a:r>
              <a:rPr lang="en-US" dirty="0" smtClean="0"/>
              <a:t>Associations to do not have to organize with the purpose of disseminating a message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9577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Boy Scouts of American v. Dale- </a:t>
            </a:r>
            <a:r>
              <a:rPr lang="en-US" dirty="0"/>
              <a:t>I</a:t>
            </a:r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More from Rehnquist, C.J.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Boy </a:t>
            </a:r>
            <a:r>
              <a:rPr lang="en-US" dirty="0" smtClean="0"/>
              <a:t>Scouts</a:t>
            </a:r>
          </a:p>
          <a:p>
            <a:pPr lvl="2"/>
            <a:r>
              <a:rPr lang="en-US" dirty="0" smtClean="0"/>
              <a:t>They seek to instill certain values by its adult leaders</a:t>
            </a:r>
          </a:p>
          <a:p>
            <a:pPr lvl="2"/>
            <a:r>
              <a:rPr lang="en-US" dirty="0" smtClean="0"/>
              <a:t>Scout leaders spend lots of time inculcating these values</a:t>
            </a:r>
          </a:p>
          <a:p>
            <a:pPr lvl="2"/>
            <a:r>
              <a:rPr lang="en-US" dirty="0" smtClean="0"/>
              <a:t>This amounts to expressive activity</a:t>
            </a:r>
          </a:p>
          <a:p>
            <a:pPr lvl="2"/>
            <a:r>
              <a:rPr lang="en-US" dirty="0" smtClean="0"/>
              <a:t>He says the words “morally straight” and “clean” are open to interpretation</a:t>
            </a:r>
          </a:p>
          <a:p>
            <a:pPr lvl="3"/>
            <a:r>
              <a:rPr lang="en-US" dirty="0" smtClean="0"/>
              <a:t>But the BSA says it was meant to be against homosexuality</a:t>
            </a:r>
          </a:p>
          <a:p>
            <a:pPr lvl="3"/>
            <a:r>
              <a:rPr lang="en-US" dirty="0" smtClean="0"/>
              <a:t>The Court will go with what they say on this </a:t>
            </a:r>
          </a:p>
          <a:p>
            <a:pPr lvl="3"/>
            <a:r>
              <a:rPr lang="en-US" dirty="0" smtClean="0"/>
              <a:t>Allowing Dale to be a leader could send a message the BSA approves of homosexual conduct</a:t>
            </a:r>
          </a:p>
          <a:p>
            <a:pPr lvl="3"/>
            <a:r>
              <a:rPr lang="en-US" dirty="0" smtClean="0"/>
              <a:t>The BSA taking a position is sufficient to be expressive</a:t>
            </a:r>
          </a:p>
          <a:p>
            <a:pPr lvl="2"/>
            <a:r>
              <a:rPr lang="en-US" dirty="0" smtClean="0"/>
              <a:t>State interest in non-discrimination does not trump the First Amendment restrictions</a:t>
            </a:r>
          </a:p>
          <a:p>
            <a:pPr lvl="2"/>
            <a:r>
              <a:rPr lang="en-US" dirty="0" smtClean="0"/>
              <a:t>He goes on to say the Court does not approve or disapprove of the BSA policy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5316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Boy Scouts of American v. Dale- </a:t>
            </a:r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Stevens, J. joined by Souter, Ginsburg, and Breyer, JJ. dissenting</a:t>
            </a:r>
          </a:p>
          <a:p>
            <a:pPr lvl="1"/>
            <a:r>
              <a:rPr lang="en-US" dirty="0" smtClean="0"/>
              <a:t>They find that does not burden the BSA’s shared goals</a:t>
            </a:r>
          </a:p>
          <a:p>
            <a:pPr lvl="2"/>
            <a:r>
              <a:rPr lang="en-US" dirty="0" smtClean="0"/>
              <a:t>Their charter does not permit exclusion</a:t>
            </a:r>
          </a:p>
          <a:p>
            <a:pPr lvl="2"/>
            <a:r>
              <a:rPr lang="en-US" dirty="0" smtClean="0"/>
              <a:t>Does not believe “morally straight” or “clean” directly refers to homosexuality</a:t>
            </a:r>
          </a:p>
          <a:p>
            <a:pPr lvl="2"/>
            <a:r>
              <a:rPr lang="en-US" dirty="0" smtClean="0"/>
              <a:t>The BSA directs that sexual education be at home</a:t>
            </a:r>
          </a:p>
          <a:p>
            <a:pPr lvl="2"/>
            <a:r>
              <a:rPr lang="en-US" dirty="0" smtClean="0"/>
              <a:t>The right to associate is not a right to discriminate</a:t>
            </a:r>
          </a:p>
          <a:p>
            <a:pPr lvl="2"/>
            <a:r>
              <a:rPr lang="en-US" dirty="0" smtClean="0"/>
              <a:t>He seems to imply the decision and policy based on prejudice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2034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Aftermath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Boy Scouts eventually</a:t>
            </a:r>
          </a:p>
          <a:p>
            <a:pPr lvl="1"/>
            <a:r>
              <a:rPr lang="en-US" dirty="0" smtClean="0"/>
              <a:t>2014</a:t>
            </a:r>
            <a:r>
              <a:rPr lang="en-US" dirty="0" smtClean="0">
                <a:sym typeface="Wingdings" panose="05000000000000000000" pitchFamily="2" charset="2"/>
              </a:rPr>
              <a:t> allowed gay boy scouts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2015 ended the nationwide ban on gay scout leaders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Local troops can still ban them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7607" y="1930400"/>
            <a:ext cx="4184650" cy="2530405"/>
          </a:xfrm>
        </p:spPr>
      </p:pic>
    </p:spTree>
    <p:extLst>
      <p:ext uri="{BB962C8B-B14F-4D97-AF65-F5344CB8AC3E}">
        <p14:creationId xmlns:p14="http://schemas.microsoft.com/office/powerpoint/2010/main" val="4393783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We move to Freedom of the Press </a:t>
            </a:r>
          </a:p>
          <a:p>
            <a:pPr lvl="1"/>
            <a:r>
              <a:rPr lang="en-US" dirty="0" smtClean="0"/>
              <a:t>Chapter 6</a:t>
            </a:r>
          </a:p>
          <a:p>
            <a:pPr lvl="1"/>
            <a:r>
              <a:rPr lang="en-US" dirty="0" smtClean="0"/>
              <a:t>Pages 293-309</a:t>
            </a:r>
          </a:p>
          <a:p>
            <a:pPr lvl="1"/>
            <a:r>
              <a:rPr lang="en-US" dirty="0" smtClean="0"/>
              <a:t>Prior Restraint</a:t>
            </a:r>
          </a:p>
          <a:p>
            <a:pPr lvl="2"/>
            <a:r>
              <a:rPr lang="en-US" i="1" dirty="0" smtClean="0"/>
              <a:t>Near v. Minnesota </a:t>
            </a:r>
            <a:r>
              <a:rPr lang="en-US" dirty="0" smtClean="0"/>
              <a:t>(1931)</a:t>
            </a:r>
          </a:p>
          <a:p>
            <a:pPr lvl="2"/>
            <a:r>
              <a:rPr lang="en-US" i="1" dirty="0" smtClean="0"/>
              <a:t>New York Times v. United States </a:t>
            </a:r>
            <a:r>
              <a:rPr lang="en-US" dirty="0" smtClean="0"/>
              <a:t>(1971)</a:t>
            </a:r>
          </a:p>
          <a:p>
            <a:pPr lvl="2"/>
            <a:r>
              <a:rPr lang="en-US" i="1" dirty="0" smtClean="0"/>
              <a:t>Hazelwood School District v. Kuhlmeier </a:t>
            </a:r>
            <a:r>
              <a:rPr lang="en-US" dirty="0" smtClean="0"/>
              <a:t>(1988)</a:t>
            </a:r>
            <a:endParaRPr lang="en-US" i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6475" y="2137342"/>
            <a:ext cx="3067916" cy="3054577"/>
          </a:xfrm>
        </p:spPr>
      </p:pic>
    </p:spTree>
    <p:extLst>
      <p:ext uri="{BB962C8B-B14F-4D97-AF65-F5344CB8AC3E}">
        <p14:creationId xmlns:p14="http://schemas.microsoft.com/office/powerpoint/2010/main" val="236572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5068839" cy="3880772"/>
          </a:xfrm>
        </p:spPr>
        <p:txBody>
          <a:bodyPr/>
          <a:lstStyle/>
          <a:p>
            <a:r>
              <a:rPr lang="en-US" dirty="0"/>
              <a:t>The End of the Chapter!</a:t>
            </a:r>
          </a:p>
          <a:p>
            <a:pPr lvl="1"/>
            <a:r>
              <a:rPr lang="en-US" dirty="0"/>
              <a:t>Pages 284-292</a:t>
            </a:r>
          </a:p>
          <a:p>
            <a:pPr lvl="1"/>
            <a:r>
              <a:rPr lang="en-US" dirty="0"/>
              <a:t>Freedom of Association</a:t>
            </a:r>
          </a:p>
          <a:p>
            <a:pPr lvl="2"/>
            <a:r>
              <a:rPr lang="en-US" i="1" dirty="0"/>
              <a:t>Boy Scouts of American v. Dale </a:t>
            </a:r>
            <a:r>
              <a:rPr lang="en-US" dirty="0"/>
              <a:t>(2000)</a:t>
            </a:r>
          </a:p>
          <a:p>
            <a:pPr lvl="3"/>
            <a:r>
              <a:rPr lang="en-US" dirty="0"/>
              <a:t>Ban on gay scouts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Meaning and Early Cases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does “Freedom of Association” mean?</a:t>
            </a:r>
          </a:p>
          <a:p>
            <a:pPr lvl="1"/>
            <a:r>
              <a:rPr lang="en-US" dirty="0" smtClean="0"/>
              <a:t>Does it mean the right to exclude others from a group?</a:t>
            </a:r>
          </a:p>
          <a:p>
            <a:pPr lvl="1"/>
            <a:r>
              <a:rPr lang="en-US" dirty="0" smtClean="0"/>
              <a:t>What about government regulation of a group’s activities?</a:t>
            </a:r>
          </a:p>
          <a:p>
            <a:pPr lvl="1"/>
            <a:r>
              <a:rPr lang="en-US" dirty="0" smtClean="0"/>
              <a:t>Are some groups exempt?</a:t>
            </a:r>
          </a:p>
          <a:p>
            <a:r>
              <a:rPr lang="en-US" dirty="0" smtClean="0"/>
              <a:t>The Court had struck down certain regulations on the Communist Party</a:t>
            </a:r>
          </a:p>
          <a:p>
            <a:pPr lvl="1"/>
            <a:r>
              <a:rPr lang="en-US" i="1" dirty="0" smtClean="0"/>
              <a:t>Albertson v. Subversive Activities Control Board </a:t>
            </a:r>
            <a:r>
              <a:rPr lang="en-US" dirty="0" smtClean="0"/>
              <a:t>(1968)</a:t>
            </a:r>
          </a:p>
          <a:p>
            <a:pPr lvl="2"/>
            <a:r>
              <a:rPr lang="en-US" dirty="0" smtClean="0"/>
              <a:t>Requiring members to register</a:t>
            </a:r>
          </a:p>
          <a:p>
            <a:pPr lvl="1"/>
            <a:r>
              <a:rPr lang="en-US" i="1" dirty="0" smtClean="0"/>
              <a:t>United States v. Robel </a:t>
            </a:r>
            <a:r>
              <a:rPr lang="en-US" dirty="0" smtClean="0"/>
              <a:t>(1967)</a:t>
            </a:r>
          </a:p>
          <a:p>
            <a:pPr lvl="2"/>
            <a:r>
              <a:rPr lang="en-US" dirty="0" smtClean="0"/>
              <a:t>Penalizing membership (ban on defense plant work)</a:t>
            </a:r>
          </a:p>
          <a:p>
            <a:pPr lvl="1"/>
            <a:r>
              <a:rPr lang="en-US" i="1" dirty="0" smtClean="0"/>
              <a:t>Aptheker v. Secretary of State </a:t>
            </a:r>
            <a:r>
              <a:rPr lang="en-US" dirty="0" smtClean="0"/>
              <a:t>(1964)</a:t>
            </a:r>
          </a:p>
          <a:p>
            <a:pPr lvl="2"/>
            <a:r>
              <a:rPr lang="en-US" dirty="0" smtClean="0"/>
              <a:t>Taking away rights from members that would not apply to others (passport restriction)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3919" y="82550"/>
            <a:ext cx="4839944" cy="3211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818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NAACP v. Alabama </a:t>
            </a:r>
            <a:r>
              <a:rPr lang="en-US" dirty="0" smtClean="0"/>
              <a:t>(1963)</a:t>
            </a:r>
            <a:br>
              <a:rPr lang="en-US" dirty="0" smtClean="0"/>
            </a:br>
            <a:r>
              <a:rPr lang="en-US" i="1" dirty="0" smtClean="0"/>
              <a:t>NAACP v. Burton </a:t>
            </a:r>
            <a:r>
              <a:rPr lang="en-US" dirty="0" smtClean="0"/>
              <a:t>(1963)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NAACP v. Alabama </a:t>
            </a:r>
            <a:r>
              <a:rPr lang="en-US" dirty="0"/>
              <a:t>(1963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Struck down an Alabama law to require civil rights groups submit membership logs to the State</a:t>
            </a:r>
          </a:p>
          <a:p>
            <a:r>
              <a:rPr lang="en-US" i="1" dirty="0" smtClean="0"/>
              <a:t>NAACP </a:t>
            </a:r>
            <a:r>
              <a:rPr lang="en-US" i="1" dirty="0"/>
              <a:t>v. Burton </a:t>
            </a:r>
            <a:r>
              <a:rPr lang="en-US" dirty="0"/>
              <a:t>(1963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Law targeting civil rights organizations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691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Roberts v. United States Jaycees </a:t>
            </a:r>
            <a:r>
              <a:rPr lang="en-US" dirty="0" smtClean="0"/>
              <a:t>(1984)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/>
              <a:t>Roberts v. United States Jaycees </a:t>
            </a:r>
            <a:r>
              <a:rPr lang="en-US" dirty="0"/>
              <a:t>(1984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The group restricted membership to men ages 18-35</a:t>
            </a:r>
          </a:p>
          <a:p>
            <a:pPr lvl="2"/>
            <a:r>
              <a:rPr lang="en-US" dirty="0" smtClean="0"/>
              <a:t>Minnesota said that they violated the state’s anti-gender discrimination law</a:t>
            </a:r>
          </a:p>
          <a:p>
            <a:pPr lvl="1"/>
            <a:r>
              <a:rPr lang="en-US" dirty="0" smtClean="0"/>
              <a:t>The Jaycees lose 7-0, by Brennan, J. (Blackmun and Burger recused)</a:t>
            </a:r>
          </a:p>
          <a:p>
            <a:pPr lvl="2"/>
            <a:r>
              <a:rPr lang="en-US" dirty="0" smtClean="0"/>
              <a:t>Does not apply equally to all private organizations</a:t>
            </a:r>
          </a:p>
          <a:p>
            <a:pPr lvl="2"/>
            <a:r>
              <a:rPr lang="en-US" dirty="0" smtClean="0"/>
              <a:t>Greater protection goes to small, intimate groups, and those expressing sincere ideological or political messages</a:t>
            </a:r>
          </a:p>
          <a:p>
            <a:pPr lvl="2"/>
            <a:r>
              <a:rPr lang="en-US" dirty="0" smtClean="0"/>
              <a:t>Large groups with non-political or ideological messages get less protection</a:t>
            </a:r>
          </a:p>
          <a:p>
            <a:pPr lvl="2"/>
            <a:r>
              <a:rPr lang="en-US" dirty="0" smtClean="0"/>
              <a:t>They found the Jaycees fell into the latter</a:t>
            </a:r>
          </a:p>
          <a:p>
            <a:pPr lvl="2"/>
            <a:r>
              <a:rPr lang="en-US" dirty="0" smtClean="0"/>
              <a:t>Two questions to ask in this framework:</a:t>
            </a:r>
          </a:p>
          <a:p>
            <a:pPr lvl="3"/>
            <a:r>
              <a:rPr lang="en-US" dirty="0" smtClean="0"/>
              <a:t>Is the group an expressive one seeking to communicate its views publically or privately?</a:t>
            </a:r>
          </a:p>
          <a:p>
            <a:pPr lvl="3"/>
            <a:r>
              <a:rPr lang="en-US" dirty="0" smtClean="0"/>
              <a:t>Does the regulation significantly burden the expression of those viewpoints?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739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Board of Directors of Rotary International v. Rotary Club of Duarte </a:t>
            </a:r>
            <a:r>
              <a:rPr lang="en-US" dirty="0" smtClean="0"/>
              <a:t>(1987)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Board of Directors of Rotary International v. Rotary Club of Duarte </a:t>
            </a:r>
            <a:r>
              <a:rPr lang="en-US" dirty="0"/>
              <a:t>(1987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By Powell, J. in a 7-0 ruling (Blackmun and O’Connor recused)</a:t>
            </a:r>
          </a:p>
          <a:p>
            <a:pPr lvl="1"/>
            <a:r>
              <a:rPr lang="en-US" dirty="0" smtClean="0"/>
              <a:t>Approved of a California law that applied anti-discrimination laws to Rotary Clubs</a:t>
            </a:r>
          </a:p>
          <a:p>
            <a:pPr lvl="2"/>
            <a:r>
              <a:rPr lang="en-US" dirty="0" smtClean="0"/>
              <a:t>They had excluded women</a:t>
            </a:r>
          </a:p>
          <a:p>
            <a:pPr lvl="2"/>
            <a:r>
              <a:rPr lang="en-US" dirty="0" smtClean="0"/>
              <a:t>A local club had tried to admit women and had their charter revoked</a:t>
            </a:r>
          </a:p>
          <a:p>
            <a:pPr lvl="2"/>
            <a:r>
              <a:rPr lang="en-US" dirty="0" smtClean="0"/>
              <a:t>They found a compelling state interest in preventing sexual discrimination</a:t>
            </a:r>
          </a:p>
          <a:p>
            <a:pPr lvl="3"/>
            <a:r>
              <a:rPr lang="en-US" dirty="0" smtClean="0"/>
              <a:t>They also said many activities are held in front of non-members as well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002" y="609600"/>
            <a:ext cx="2721120" cy="2721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314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New York State Club Association v. City of New York </a:t>
            </a:r>
            <a:r>
              <a:rPr lang="en-US" dirty="0" smtClean="0"/>
              <a:t>(1988)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New York State Club Association v. City of New York </a:t>
            </a:r>
            <a:r>
              <a:rPr lang="en-US" dirty="0"/>
              <a:t>(1988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While the </a:t>
            </a:r>
            <a:r>
              <a:rPr lang="en-US" i="1" dirty="0" smtClean="0"/>
              <a:t>Rotary </a:t>
            </a:r>
            <a:r>
              <a:rPr lang="en-US" dirty="0" smtClean="0"/>
              <a:t>case was going on, New York City had applied its anti-discrimination ordinance to private clubs</a:t>
            </a:r>
          </a:p>
          <a:p>
            <a:pPr lvl="2"/>
            <a:r>
              <a:rPr lang="en-US" dirty="0" smtClean="0"/>
              <a:t>Applied to clubs over 400 members</a:t>
            </a:r>
          </a:p>
          <a:p>
            <a:pPr lvl="1"/>
            <a:r>
              <a:rPr lang="en-US" dirty="0" smtClean="0"/>
              <a:t>The New York Court of Appeals had unanimously upheld this</a:t>
            </a:r>
          </a:p>
          <a:p>
            <a:pPr lvl="1"/>
            <a:r>
              <a:rPr lang="en-US" dirty="0" smtClean="0"/>
              <a:t>The State Club Association appealed and lost</a:t>
            </a:r>
          </a:p>
          <a:p>
            <a:pPr lvl="1"/>
            <a:r>
              <a:rPr lang="en-US" dirty="0" smtClean="0"/>
              <a:t>White, J. for a 9-0 Court</a:t>
            </a:r>
          </a:p>
          <a:p>
            <a:pPr lvl="2"/>
            <a:r>
              <a:rPr lang="en-US" dirty="0" smtClean="0"/>
              <a:t>“No </a:t>
            </a:r>
            <a:r>
              <a:rPr lang="en-US" dirty="0"/>
              <a:t>evidence of any club, let alone a substantial number of clubs, for whom the Law impairs the ability to associate or to advocate public or private </a:t>
            </a:r>
            <a:r>
              <a:rPr lang="en-US" dirty="0" smtClean="0"/>
              <a:t>viewpoints”</a:t>
            </a:r>
          </a:p>
          <a:p>
            <a:pPr lvl="2"/>
            <a:r>
              <a:rPr lang="en-US" dirty="0" smtClean="0"/>
              <a:t>There was little evidence of a burden on this groups since they were more or less public anyway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497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040639" cy="1320800"/>
          </a:xfrm>
        </p:spPr>
        <p:txBody>
          <a:bodyPr/>
          <a:lstStyle/>
          <a:p>
            <a:r>
              <a:rPr lang="en-US" i="1" dirty="0" smtClean="0"/>
              <a:t>Hurley v. Irish American Gay, Lesbian, and Bisexual Group of Boston </a:t>
            </a:r>
            <a:r>
              <a:rPr lang="en-US" dirty="0" smtClean="0"/>
              <a:t>(1995)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331584" cy="3880773"/>
          </a:xfrm>
        </p:spPr>
        <p:txBody>
          <a:bodyPr/>
          <a:lstStyle/>
          <a:p>
            <a:r>
              <a:rPr lang="en-US" i="1" dirty="0"/>
              <a:t>Hurley v. Irish American Gay, Lesbian, and Bisexual Group of Boston </a:t>
            </a:r>
            <a:r>
              <a:rPr lang="en-US" dirty="0"/>
              <a:t>(1995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The annual St. Patrick’s Day parade in South Boston was organized by a Catholic War Veterans group</a:t>
            </a:r>
          </a:p>
          <a:p>
            <a:pPr lvl="2"/>
            <a:r>
              <a:rPr lang="en-US" dirty="0" smtClean="0"/>
              <a:t>They denied the ability of a LBGT group to participate in the parade openly</a:t>
            </a:r>
          </a:p>
          <a:p>
            <a:pPr lvl="2"/>
            <a:r>
              <a:rPr lang="en-US" dirty="0" smtClean="0"/>
              <a:t>Massachusetts and other courts said they had to be included due to the state’s non-discrimination laws</a:t>
            </a:r>
          </a:p>
          <a:p>
            <a:pPr lvl="1"/>
            <a:r>
              <a:rPr lang="en-US" dirty="0" smtClean="0"/>
              <a:t>The Court, by Souter, J. rules against the LBGT group 9-0</a:t>
            </a:r>
          </a:p>
          <a:p>
            <a:pPr lvl="2"/>
            <a:r>
              <a:rPr lang="en-US" dirty="0" smtClean="0"/>
              <a:t>They said it would violate the Council’s rights to be forced to include a group in the parade whose message is counter to the message they wished to convey</a:t>
            </a:r>
          </a:p>
          <a:p>
            <a:pPr lvl="2"/>
            <a:r>
              <a:rPr lang="en-US" dirty="0" smtClean="0"/>
              <a:t>They had the right to decide what they wanted to convey, and what not to convey</a:t>
            </a:r>
          </a:p>
          <a:p>
            <a:pPr lvl="1"/>
            <a:r>
              <a:rPr lang="en-US" dirty="0" smtClean="0"/>
              <a:t>The Council in 2015 admitted gay groups</a:t>
            </a:r>
          </a:p>
          <a:p>
            <a:pPr lvl="2"/>
            <a:r>
              <a:rPr lang="en-US" dirty="0" smtClean="0"/>
              <a:t>This led some conservative Catholic groups to decline to participate</a:t>
            </a:r>
          </a:p>
          <a:p>
            <a:pPr marL="914400" lvl="2" indent="0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4856" y="1"/>
            <a:ext cx="3407144" cy="2265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57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Boy Scouts of American v. </a:t>
            </a:r>
            <a:r>
              <a:rPr lang="en-US" i="1" dirty="0" smtClean="0"/>
              <a:t>Dale </a:t>
            </a:r>
            <a:r>
              <a:rPr lang="en-US" dirty="0" smtClean="0"/>
              <a:t>(2000)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</a:p>
          <a:p>
            <a:pPr lvl="1"/>
            <a:r>
              <a:rPr lang="en-US" dirty="0" smtClean="0"/>
              <a:t>The Boy Scouts had a rule that barred gay members and scout leaders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“morally straight” requirement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Dale had been an Eagle Scout and was as an adult a scout leader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He was openly gay and was featured in an article about LBGT teenagers 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The BSA rad it and expelled him based on his sexuality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He files a complaint against the BSA based on a New Jersey law preventing discrimination against LBGT people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The BSA said they were not subject to this law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Dale wins in the New Jersey Supreme Court and the BSA appeals</a:t>
            </a:r>
          </a:p>
          <a:p>
            <a:pPr lvl="3"/>
            <a:r>
              <a:rPr lang="en-US" dirty="0" smtClean="0">
                <a:sym typeface="Wingdings" panose="05000000000000000000" pitchFamily="2" charset="2"/>
              </a:rPr>
              <a:t>The NJ Supreme Court said the BSA overall goal is inclusion and reaching all eligible youth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002" y="623031"/>
            <a:ext cx="2519680" cy="2082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76667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1278</TotalTime>
  <Words>1283</Words>
  <Application>Microsoft Office PowerPoint</Application>
  <PresentationFormat>Widescreen</PresentationFormat>
  <Paragraphs>135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Times New Roman</vt:lpstr>
      <vt:lpstr>Trebuchet MS</vt:lpstr>
      <vt:lpstr>Wingdings</vt:lpstr>
      <vt:lpstr>Wingdings 3</vt:lpstr>
      <vt:lpstr>Facet</vt:lpstr>
      <vt:lpstr> Lecture 21 Chapter 5</vt:lpstr>
      <vt:lpstr>This Lecture</vt:lpstr>
      <vt:lpstr>Meaning and Early Cases</vt:lpstr>
      <vt:lpstr>NAACP v. Alabama (1963) NAACP v. Burton (1963)</vt:lpstr>
      <vt:lpstr>Roberts v. United States Jaycees (1984)</vt:lpstr>
      <vt:lpstr>Board of Directors of Rotary International v. Rotary Club of Duarte (1987)</vt:lpstr>
      <vt:lpstr>New York State Club Association v. City of New York (1988)</vt:lpstr>
      <vt:lpstr>Hurley v. Irish American Gay, Lesbian, and Bisexual Group of Boston (1995)</vt:lpstr>
      <vt:lpstr>Boy Scouts of American v. Dale (2000)</vt:lpstr>
      <vt:lpstr>Boy Scouts of American v. Dale- II</vt:lpstr>
      <vt:lpstr>Boy Scouts of American v. Dale- III</vt:lpstr>
      <vt:lpstr>Boy Scouts of American v. Dale- IV</vt:lpstr>
      <vt:lpstr>Boy Scouts of American v. Dale- V</vt:lpstr>
      <vt:lpstr>Aftermath</vt:lpstr>
      <vt:lpstr>Next Lecture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Lecture 21 Chapter 5</dc:title>
  <dc:creator>Shawn Donahue</dc:creator>
  <cp:lastModifiedBy>Shawn Donahue</cp:lastModifiedBy>
  <cp:revision>13</cp:revision>
  <dcterms:created xsi:type="dcterms:W3CDTF">2017-04-15T23:12:15Z</dcterms:created>
  <dcterms:modified xsi:type="dcterms:W3CDTF">2017-04-16T20:30:56Z</dcterms:modified>
</cp:coreProperties>
</file>