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8" r:id="rId19"/>
    <p:sldId id="274" r:id="rId20"/>
    <p:sldId id="275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7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C3CE5-F987-459D-ABC8-E2233BDA4208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6A720-F68F-4332-AC4B-35C4106665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9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8293-B115-496F-8DDA-2080A00D0AE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50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73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22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59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37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45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44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48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47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62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4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68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308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513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106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827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846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295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171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2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0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4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0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87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88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720-F68F-4332-AC4B-35C41066651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7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9496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4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3961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32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2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6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3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6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5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5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2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2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6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8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0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23691"/>
            <a:ext cx="7766936" cy="1646302"/>
          </a:xfrm>
        </p:spPr>
        <p:txBody>
          <a:bodyPr/>
          <a:lstStyle/>
          <a:p>
            <a:r>
              <a:rPr lang="en-US" dirty="0" smtClean="0"/>
              <a:t>Lecture 23</a:t>
            </a:r>
            <a:br>
              <a:rPr lang="en-US" dirty="0" smtClean="0"/>
            </a:br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5</a:t>
            </a:r>
            <a:r>
              <a:rPr lang="en-US" dirty="0" smtClean="0"/>
              <a:t>: National Preemption</a:t>
            </a:r>
          </a:p>
          <a:p>
            <a:r>
              <a:rPr lang="en-US" dirty="0" smtClean="0"/>
              <a:t>of State Laws</a:t>
            </a:r>
          </a:p>
        </p:txBody>
      </p:sp>
    </p:spTree>
    <p:extLst>
      <p:ext uri="{BB962C8B-B14F-4D97-AF65-F5344CB8AC3E}">
        <p14:creationId xmlns:p14="http://schemas.microsoft.com/office/powerpoint/2010/main" val="17048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Crosby v. </a:t>
            </a:r>
            <a:br>
              <a:rPr lang="en-US" i="1" dirty="0"/>
            </a:br>
            <a:r>
              <a:rPr lang="en-US" i="1" dirty="0"/>
              <a:t>National Foreign Trade Council</a:t>
            </a:r>
            <a:r>
              <a:rPr lang="en-US" dirty="0"/>
              <a:t>-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from Souter</a:t>
            </a:r>
          </a:p>
          <a:p>
            <a:pPr lvl="1"/>
            <a:r>
              <a:rPr lang="en-US" dirty="0" smtClean="0"/>
              <a:t>The state act is at odds with the President’s intended authority to speak for the United States with one voice</a:t>
            </a:r>
          </a:p>
          <a:p>
            <a:pPr lvl="2"/>
            <a:r>
              <a:rPr lang="en-US" dirty="0" smtClean="0"/>
              <a:t>The President is acting at his maximum authority</a:t>
            </a:r>
          </a:p>
          <a:p>
            <a:pPr lvl="2"/>
            <a:r>
              <a:rPr lang="en-US" dirty="0" smtClean="0"/>
              <a:t>It undermines the President’s ability for effective diplomacy</a:t>
            </a:r>
          </a:p>
          <a:p>
            <a:pPr lvl="2"/>
            <a:r>
              <a:rPr lang="en-US" dirty="0" smtClean="0"/>
              <a:t>Congress did not give states permission to go further</a:t>
            </a:r>
          </a:p>
          <a:p>
            <a:pPr lvl="3"/>
            <a:r>
              <a:rPr lang="en-US" dirty="0" smtClean="0"/>
              <a:t>The fact that it did explicitly preempt states and localities was based more on Congress believing that the Supremacy Clause doctrine was well settled law</a:t>
            </a:r>
          </a:p>
          <a:p>
            <a:pPr lvl="3"/>
            <a:r>
              <a:rPr lang="en-US" dirty="0" smtClean="0"/>
              <a:t>The Court never ruled on state and local sanctions against South Africa</a:t>
            </a:r>
          </a:p>
          <a:p>
            <a:pPr lvl="1"/>
            <a:r>
              <a:rPr lang="en-US" dirty="0" smtClean="0"/>
              <a:t>The provisions are in conflict with giving the President flexibility, limiting the scope of the sanctions, and the direction to develop a comprehensive strategy</a:t>
            </a:r>
          </a:p>
          <a:p>
            <a:pPr lvl="2"/>
            <a:r>
              <a:rPr lang="en-US" dirty="0" smtClean="0"/>
              <a:t>It is preempted under the </a:t>
            </a:r>
            <a:r>
              <a:rPr lang="en-US" dirty="0" smtClean="0"/>
              <a:t>Supremacy </a:t>
            </a:r>
            <a:r>
              <a:rPr lang="en-US" dirty="0" smtClean="0"/>
              <a:t>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Crosby v. </a:t>
            </a:r>
            <a:br>
              <a:rPr lang="en-US" i="1" dirty="0"/>
            </a:br>
            <a:r>
              <a:rPr lang="en-US" i="1" dirty="0"/>
              <a:t>National Foreign Trade Council</a:t>
            </a:r>
            <a:r>
              <a:rPr lang="en-US" dirty="0"/>
              <a:t>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Scalia, J. concurring in the judgment only</a:t>
            </a:r>
          </a:p>
          <a:p>
            <a:pPr lvl="1"/>
            <a:r>
              <a:rPr lang="en-US" dirty="0" smtClean="0"/>
              <a:t>Joined by Thomas</a:t>
            </a:r>
          </a:p>
          <a:p>
            <a:pPr lvl="1"/>
            <a:r>
              <a:rPr lang="en-US" dirty="0" smtClean="0"/>
              <a:t>He objects to the use of legislative history to reach the decision</a:t>
            </a:r>
          </a:p>
          <a:p>
            <a:pPr lvl="2"/>
            <a:r>
              <a:rPr lang="en-US" dirty="0" smtClean="0"/>
              <a:t>The Court should only look to the text of the bill</a:t>
            </a:r>
          </a:p>
          <a:p>
            <a:pPr lvl="2"/>
            <a:r>
              <a:rPr lang="en-US" dirty="0" smtClean="0"/>
              <a:t>This is his take on statutory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American Insurance Association v. Garamendi </a:t>
            </a:r>
            <a:r>
              <a:rPr lang="en-US" dirty="0"/>
              <a:t>(2003)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Court extends this doctrine in </a:t>
            </a:r>
            <a:r>
              <a:rPr lang="en-US" i="1" dirty="0"/>
              <a:t>American Insurance Association v. Garamendi </a:t>
            </a:r>
            <a:r>
              <a:rPr lang="en-US" dirty="0"/>
              <a:t>(2003)</a:t>
            </a:r>
          </a:p>
          <a:p>
            <a:pPr lvl="1"/>
            <a:r>
              <a:rPr lang="en-US" dirty="0" smtClean="0"/>
              <a:t>California </a:t>
            </a:r>
            <a:r>
              <a:rPr lang="en-US" dirty="0"/>
              <a:t>had sought to get information on policies issued in Europe between 1920 and 1945- to make sure Holocaust victims or relatives could get compensation</a:t>
            </a:r>
          </a:p>
          <a:p>
            <a:pPr lvl="1"/>
            <a:r>
              <a:rPr lang="en-US" dirty="0"/>
              <a:t>However, it was preempted by executive agreements between the U.S. and Germany and Austria on this same </a:t>
            </a:r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This was a 5-4 ruling</a:t>
            </a:r>
          </a:p>
          <a:p>
            <a:pPr lvl="1"/>
            <a:r>
              <a:rPr lang="en-US" dirty="0" smtClean="0"/>
              <a:t>The dissenters disagreed with the application of an executive agreement as an expression of foreign policy rather than an act of Congress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other cases on Preemption-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are NOT preempted</a:t>
            </a:r>
          </a:p>
          <a:p>
            <a:pPr lvl="1"/>
            <a:r>
              <a:rPr lang="en-US" i="1" dirty="0" smtClean="0"/>
              <a:t>Florida Lime &amp; Avocado Growers, Inc. v. Paul</a:t>
            </a:r>
            <a:r>
              <a:rPr lang="en-US" dirty="0"/>
              <a:t> </a:t>
            </a:r>
            <a:r>
              <a:rPr lang="en-US" dirty="0" smtClean="0"/>
              <a:t>(1963)- California not preempted from having a minimum oil content for the labeling of avocados</a:t>
            </a:r>
          </a:p>
          <a:p>
            <a:pPr lvl="1"/>
            <a:r>
              <a:rPr lang="en-US" i="1" dirty="0" smtClean="0"/>
              <a:t>Pacific Gas &amp; Electric Company v. State Energy Resources Conservation and Development Commission </a:t>
            </a:r>
            <a:r>
              <a:rPr lang="en-US" dirty="0" smtClean="0"/>
              <a:t>(1983)- California could impose a moratorium on certification of nuclear energy plants for reasons other than safety</a:t>
            </a:r>
          </a:p>
          <a:p>
            <a:pPr lvl="1"/>
            <a:r>
              <a:rPr lang="en-US" i="1" dirty="0" smtClean="0"/>
              <a:t>Silkwood v. Kerr-McGee </a:t>
            </a:r>
            <a:r>
              <a:rPr lang="en-US" dirty="0" smtClean="0"/>
              <a:t>(1984)- The Atomic Energy Act does not preempt a state law that allowed for punitive damages for plutonium poisoning</a:t>
            </a:r>
          </a:p>
          <a:p>
            <a:pPr lvl="1"/>
            <a:r>
              <a:rPr lang="en-US" i="1" dirty="0" smtClean="0"/>
              <a:t>Wisconsin Public Intervenor v. Mortier </a:t>
            </a:r>
            <a:r>
              <a:rPr lang="en-US" dirty="0" smtClean="0"/>
              <a:t>(1991)- States are not preempte</a:t>
            </a:r>
            <a:r>
              <a:rPr lang="en-US" dirty="0" smtClean="0"/>
              <a:t>d from state regulation of pesticides by local governments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011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cases on Preemption-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cases where States are NOT preempted</a:t>
            </a:r>
          </a:p>
          <a:p>
            <a:pPr lvl="1"/>
            <a:r>
              <a:rPr lang="en-US" i="1" dirty="0" smtClean="0"/>
              <a:t>Cipollone v. Liggett Group </a:t>
            </a:r>
            <a:r>
              <a:rPr lang="en-US" dirty="0"/>
              <a:t>(1992)- Federal </a:t>
            </a:r>
            <a:r>
              <a:rPr lang="en-US" dirty="0" smtClean="0"/>
              <a:t>warnings </a:t>
            </a:r>
            <a:r>
              <a:rPr lang="en-US" dirty="0"/>
              <a:t>on cigarette labels do not preclude states from allowing lawsuits filed by individuals arising from cigarette related </a:t>
            </a:r>
            <a:r>
              <a:rPr lang="en-US" dirty="0" smtClean="0"/>
              <a:t>illnesses</a:t>
            </a:r>
          </a:p>
          <a:p>
            <a:pPr lvl="1"/>
            <a:r>
              <a:rPr lang="en-US" i="1" dirty="0" smtClean="0"/>
              <a:t>Wyeth v. Levine </a:t>
            </a:r>
            <a:r>
              <a:rPr lang="en-US" dirty="0" smtClean="0"/>
              <a:t>(2009)- States are not preempted by FDA approval when claiming that the labels failed to provide adequate and effective warnings</a:t>
            </a:r>
            <a:endParaRPr lang="en-US" i="1" dirty="0" smtClean="0"/>
          </a:p>
          <a:p>
            <a:pPr lvl="1"/>
            <a:endParaRPr lang="en-US" i="1" dirty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22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cases on Preemption-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where states WERE preempted</a:t>
            </a:r>
          </a:p>
          <a:p>
            <a:pPr lvl="1"/>
            <a:r>
              <a:rPr lang="en-US" i="1" dirty="0" smtClean="0"/>
              <a:t>City of Burbank v. Lockheed Air Terminal </a:t>
            </a:r>
            <a:r>
              <a:rPr lang="en-US" dirty="0" smtClean="0"/>
              <a:t>(1973)- The city was preempted from prohibiting takeoffs at the airport at night</a:t>
            </a:r>
          </a:p>
          <a:p>
            <a:pPr lvl="1"/>
            <a:r>
              <a:rPr lang="en-US" i="1" dirty="0" smtClean="0"/>
              <a:t>Lorillard Tobacco Company v. Reilly </a:t>
            </a:r>
            <a:r>
              <a:rPr lang="en-US" dirty="0" smtClean="0"/>
              <a:t>(2000)- Massachusetts was preempted from imposing its own regulations on cigarette advertising and sales by of a federal act on the same subject</a:t>
            </a:r>
          </a:p>
          <a:p>
            <a:pPr lvl="1"/>
            <a:r>
              <a:rPr lang="en-US" i="1" dirty="0" smtClean="0"/>
              <a:t>Riegel v. Medtronic </a:t>
            </a:r>
            <a:r>
              <a:rPr lang="en-US" dirty="0" smtClean="0"/>
              <a:t>(2008)- Lawsuits after premarketing approval by the FDA of medical devices were expressly preempted by Congress </a:t>
            </a:r>
          </a:p>
          <a:p>
            <a:pPr lvl="1"/>
            <a:r>
              <a:rPr lang="en-US" i="1" dirty="0" smtClean="0"/>
              <a:t>National Meat Association v. Harris </a:t>
            </a:r>
            <a:r>
              <a:rPr lang="en-US" dirty="0" smtClean="0"/>
              <a:t>(2012)- California was preempted by the Federal Meat Inspection Act from having its regulations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646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Arizona v. United States</a:t>
            </a:r>
            <a:r>
              <a:rPr lang="en-US" dirty="0" smtClean="0"/>
              <a:t> (2012)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 (2012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When President Obama formed his cabinet, he named Gov. Janet Napolitano (D-Arizona) as the new Secretary of Homeland Security midway through her send term as governor</a:t>
            </a:r>
          </a:p>
          <a:p>
            <a:pPr lvl="2"/>
            <a:r>
              <a:rPr lang="en-US" dirty="0" smtClean="0"/>
              <a:t>Arizona has no Lt. Gov., so the next in the line of succession was Secretary of State</a:t>
            </a:r>
          </a:p>
          <a:p>
            <a:pPr lvl="2"/>
            <a:r>
              <a:rPr lang="en-US" dirty="0" smtClean="0"/>
              <a:t>She was Jan Brewer, a conservative Republican</a:t>
            </a:r>
          </a:p>
          <a:p>
            <a:pPr lvl="2"/>
            <a:r>
              <a:rPr lang="en-US" dirty="0" smtClean="0"/>
              <a:t>Republicans already controlled both house of the State Legislature </a:t>
            </a:r>
          </a:p>
          <a:p>
            <a:pPr lvl="2"/>
            <a:r>
              <a:rPr lang="en-US" dirty="0" smtClean="0"/>
              <a:t>This is also the state which has Joe Arpiao, the fiercely anti-immigration sheriff of Maricopa County, where a majority of the state’s population resides</a:t>
            </a:r>
          </a:p>
          <a:p>
            <a:pPr lvl="2"/>
            <a:r>
              <a:rPr lang="en-US" dirty="0" smtClean="0"/>
              <a:t>Republicans in the state legislature were concerned about a high number of undocumented immigrants in the state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573" y="0"/>
            <a:ext cx="4388427" cy="291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</a:t>
            </a:r>
            <a:r>
              <a:rPr lang="en-US" i="1" dirty="0" smtClean="0"/>
              <a:t>States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Background</a:t>
            </a:r>
          </a:p>
          <a:p>
            <a:pPr lvl="1"/>
            <a:r>
              <a:rPr lang="en-US" dirty="0" smtClean="0"/>
              <a:t>Faced with this, they believed the federal government was not doing its job in defending the borders</a:t>
            </a:r>
          </a:p>
          <a:p>
            <a:pPr lvl="1"/>
            <a:r>
              <a:rPr lang="en-US" dirty="0" smtClean="0"/>
              <a:t>So they passed and Gov. Brewer signed S.B. 1070</a:t>
            </a:r>
          </a:p>
          <a:p>
            <a:pPr lvl="2"/>
            <a:r>
              <a:rPr lang="en-US" dirty="0" smtClean="0"/>
              <a:t>It was to reduced the numbers of undocumented immigrants in the state</a:t>
            </a:r>
          </a:p>
          <a:p>
            <a:pPr lvl="2"/>
            <a:r>
              <a:rPr lang="en-US" dirty="0" smtClean="0"/>
              <a:t>“Attrition through enforcement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 Obama Administration sued to block the law</a:t>
            </a:r>
          </a:p>
          <a:p>
            <a:pPr lvl="2"/>
            <a:r>
              <a:rPr lang="en-US" dirty="0" smtClean="0"/>
              <a:t>They won at the District Court level and got a preliminary injunction</a:t>
            </a:r>
          </a:p>
          <a:p>
            <a:pPr lvl="3"/>
            <a:r>
              <a:rPr lang="en-US" dirty="0" smtClean="0"/>
              <a:t>Unconstitutional on its face </a:t>
            </a:r>
            <a:r>
              <a:rPr lang="en-US" dirty="0" smtClean="0">
                <a:sym typeface="Wingdings" panose="05000000000000000000" pitchFamily="2" charset="2"/>
              </a:rPr>
              <a:t> not as applied challenge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They never wanted the law to ever take effect</a:t>
            </a:r>
            <a:endParaRPr lang="en-US" dirty="0" smtClean="0"/>
          </a:p>
          <a:p>
            <a:pPr lvl="2"/>
            <a:r>
              <a:rPr lang="en-US" dirty="0" smtClean="0"/>
              <a:t>The 9</a:t>
            </a:r>
            <a:r>
              <a:rPr lang="en-US" baseline="30000" dirty="0" smtClean="0"/>
              <a:t>th</a:t>
            </a:r>
            <a:r>
              <a:rPr lang="en-US" dirty="0" smtClean="0"/>
              <a:t> Circuit affirmed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455" y="36079"/>
            <a:ext cx="3948545" cy="246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9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Bill</a:t>
            </a:r>
          </a:p>
          <a:p>
            <a:pPr lvl="1"/>
            <a:r>
              <a:rPr lang="en-US" dirty="0"/>
              <a:t>The were four problematic provisions</a:t>
            </a:r>
          </a:p>
          <a:p>
            <a:pPr lvl="2"/>
            <a:r>
              <a:rPr lang="en-US" dirty="0"/>
              <a:t>Section 3- Makes federal to carry a federally required alien registration document a crime under Arizona </a:t>
            </a:r>
            <a:r>
              <a:rPr lang="en-US" dirty="0" smtClean="0"/>
              <a:t>law</a:t>
            </a:r>
          </a:p>
          <a:p>
            <a:pPr lvl="2"/>
            <a:r>
              <a:rPr lang="en-US" dirty="0" smtClean="0"/>
              <a:t>Section 5(c)- Made it a crime for undocumented immigrants to apply for work under state law</a:t>
            </a:r>
          </a:p>
          <a:p>
            <a:pPr lvl="2"/>
            <a:r>
              <a:rPr lang="en-US" dirty="0" smtClean="0"/>
              <a:t>Section 6- Authorized police to make warrantless arrests of any person that the officer has probable cause to believe may have committed a deportable offense</a:t>
            </a:r>
          </a:p>
          <a:p>
            <a:pPr lvl="2"/>
            <a:r>
              <a:rPr lang="en-US" dirty="0" smtClean="0"/>
              <a:t>Section 2(b)- Required state law enforcement officers to check the immigration status of anyone they reasonably suspected of being an undocumented immigrant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151" y="0"/>
            <a:ext cx="3057849" cy="303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Does federal immigration law preempt these four provisions of SB 1070?</a:t>
            </a:r>
            <a:endParaRPr lang="en-US" dirty="0" smtClean="0"/>
          </a:p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Arizona (law is constitutional)</a:t>
            </a:r>
          </a:p>
          <a:p>
            <a:pPr lvl="2"/>
            <a:r>
              <a:rPr lang="en-US" dirty="0" smtClean="0"/>
              <a:t>It uses state resources to enforce existing federal rules</a:t>
            </a:r>
          </a:p>
          <a:p>
            <a:pPr lvl="2"/>
            <a:r>
              <a:rPr lang="en-US" dirty="0" smtClean="0"/>
              <a:t>Federal laws can be enforced either by federal or state officials unless state officials have been told not to- which the Congress did not in this case</a:t>
            </a:r>
          </a:p>
          <a:p>
            <a:pPr lvl="2"/>
            <a:r>
              <a:rPr lang="en-US" dirty="0" smtClean="0"/>
              <a:t>Congress has established policies under cooperative federalism to enforce immigration laws- This implies Congress did not intend to preempt the immigration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finish up Week 3 and the chapter on federalism</a:t>
            </a:r>
          </a:p>
          <a:p>
            <a:r>
              <a:rPr lang="en-US" dirty="0" smtClean="0"/>
              <a:t>After you finish this lecture, you should move on to the second legal writing assignment</a:t>
            </a:r>
          </a:p>
          <a:p>
            <a:pPr lvl="1"/>
            <a:r>
              <a:rPr lang="en-US" dirty="0" smtClean="0"/>
              <a:t>This lecture covers National Preemption of State laws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	</a:t>
            </a:r>
          </a:p>
          <a:p>
            <a:pPr lvl="1"/>
            <a:r>
              <a:rPr lang="en-US" dirty="0" smtClean="0"/>
              <a:t>For the United States (strike down the law)</a:t>
            </a:r>
          </a:p>
          <a:p>
            <a:pPr lvl="2"/>
            <a:r>
              <a:rPr lang="en-US" dirty="0" smtClean="0"/>
              <a:t>Immigration law is plenary to the national government under the Constitution (Article 1, Section 8)</a:t>
            </a:r>
          </a:p>
          <a:p>
            <a:pPr lvl="2"/>
            <a:r>
              <a:rPr lang="en-US" dirty="0" smtClean="0"/>
              <a:t>Immigration law implies foreign policy considerations</a:t>
            </a:r>
          </a:p>
          <a:p>
            <a:pPr lvl="2"/>
            <a:r>
              <a:rPr lang="en-US" dirty="0" smtClean="0"/>
              <a:t>Congress has laws under the Immigration and Naturalization Act- Arizona cannot punish people for violations in state court</a:t>
            </a:r>
          </a:p>
          <a:p>
            <a:pPr lvl="2"/>
            <a:r>
              <a:rPr lang="en-US" dirty="0" smtClean="0"/>
              <a:t>The federal government welcomes state cooperation  in enforcing federal immigration laws, but this authorizes actions by state officials that might be inconsistent with federal government priorities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Kennedy writes for a 5-3 Court</a:t>
            </a:r>
          </a:p>
          <a:p>
            <a:pPr lvl="1"/>
            <a:r>
              <a:rPr lang="en-US" dirty="0" smtClean="0"/>
              <a:t>Justice Kagan was recused because of her work on the case as Solicitor General</a:t>
            </a:r>
          </a:p>
          <a:p>
            <a:pPr lvl="1"/>
            <a:r>
              <a:rPr lang="en-US" dirty="0" smtClean="0"/>
              <a:t>Kennedy agrees with the government that it is the federal government that is the one to handle immigration policy</a:t>
            </a:r>
          </a:p>
          <a:p>
            <a:pPr lvl="2"/>
            <a:r>
              <a:rPr lang="en-US" dirty="0" smtClean="0"/>
              <a:t>Constitution </a:t>
            </a:r>
            <a:r>
              <a:rPr lang="en-US" dirty="0" smtClean="0">
                <a:sym typeface="Wingdings" panose="05000000000000000000" pitchFamily="2" charset="2"/>
              </a:rPr>
              <a:t> Article 1, Section 8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It implicates foreign policy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States have no role in setting policy  we need one policy on immigration, not 50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He does sympathize with Arizona’s issues with undocumented immigration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Congress may withdraw specified powers from states by express preemption laws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Also, when the power is exclusively of Congress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When state law is in conflict with federal law</a:t>
            </a:r>
          </a:p>
        </p:txBody>
      </p:sp>
    </p:spTree>
    <p:extLst>
      <p:ext uri="{BB962C8B-B14F-4D97-AF65-F5344CB8AC3E}">
        <p14:creationId xmlns:p14="http://schemas.microsoft.com/office/powerpoint/2010/main" val="26164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</a:p>
          <a:p>
            <a:pPr lvl="1"/>
            <a:r>
              <a:rPr lang="en-US" dirty="0" smtClean="0"/>
              <a:t>This creates a new state misdemeanor for conduct prescribed by federal law</a:t>
            </a:r>
          </a:p>
          <a:p>
            <a:pPr lvl="2"/>
            <a:r>
              <a:rPr lang="en-US" dirty="0" smtClean="0"/>
              <a:t>The federal government has occupied the field in terms of alien registration</a:t>
            </a:r>
          </a:p>
          <a:p>
            <a:pPr lvl="2"/>
            <a:r>
              <a:rPr lang="en-US" dirty="0" smtClean="0"/>
              <a:t>The field is closed to state regulation, even if parallel to the federal law</a:t>
            </a:r>
          </a:p>
          <a:p>
            <a:pPr lvl="2"/>
            <a:r>
              <a:rPr lang="en-US" dirty="0" smtClean="0"/>
              <a:t>This would give Arizona independent authority to prosecute federal regulation violations</a:t>
            </a:r>
          </a:p>
          <a:p>
            <a:pPr lvl="3"/>
            <a:r>
              <a:rPr lang="en-US" dirty="0" smtClean="0"/>
              <a:t>This diminishes the federal role</a:t>
            </a:r>
          </a:p>
          <a:p>
            <a:pPr lvl="1"/>
            <a:r>
              <a:rPr lang="en-US" dirty="0" smtClean="0"/>
              <a:t>This section is preempted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5(c)</a:t>
            </a:r>
          </a:p>
          <a:p>
            <a:pPr lvl="1"/>
            <a:r>
              <a:rPr lang="en-US" dirty="0" smtClean="0"/>
              <a:t>This creates a state criminal law where no parallel federal one exists</a:t>
            </a:r>
          </a:p>
          <a:p>
            <a:pPr lvl="2"/>
            <a:r>
              <a:rPr lang="en-US" dirty="0" smtClean="0"/>
              <a:t>The Obama Administration says this is preempted by Simpson-Mazzoli</a:t>
            </a:r>
          </a:p>
          <a:p>
            <a:pPr lvl="3"/>
            <a:r>
              <a:rPr lang="en-US" dirty="0" smtClean="0"/>
              <a:t>It created a comprehensive framework for violations on employment of undocumented immigrants</a:t>
            </a:r>
          </a:p>
          <a:p>
            <a:pPr lvl="3"/>
            <a:r>
              <a:rPr lang="en-US" dirty="0" smtClean="0"/>
              <a:t>It created penalties only on the employer side</a:t>
            </a:r>
          </a:p>
          <a:p>
            <a:pPr lvl="3"/>
            <a:r>
              <a:rPr lang="en-US" dirty="0" smtClean="0"/>
              <a:t>Congress chose not to impose penalties on the employee side</a:t>
            </a:r>
          </a:p>
          <a:p>
            <a:pPr lvl="2"/>
            <a:r>
              <a:rPr lang="en-US" dirty="0" smtClean="0"/>
              <a:t>While it may have the same goal as federal law, it uses a different method</a:t>
            </a:r>
          </a:p>
          <a:p>
            <a:pPr lvl="2"/>
            <a:r>
              <a:rPr lang="en-US" dirty="0" smtClean="0"/>
              <a:t>Since this portion is contrary to the scheme Congress chose, it is preempted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6</a:t>
            </a:r>
          </a:p>
          <a:p>
            <a:pPr lvl="1"/>
            <a:r>
              <a:rPr lang="en-US" dirty="0" smtClean="0"/>
              <a:t>It is not a crime for a removable alien to remain present in the country</a:t>
            </a:r>
          </a:p>
          <a:p>
            <a:pPr lvl="2"/>
            <a:r>
              <a:rPr lang="en-US" dirty="0" smtClean="0"/>
              <a:t>When suspected of being here undocumented, a law enforcement officer gives the a document called a Notice to Appear</a:t>
            </a:r>
          </a:p>
          <a:p>
            <a:pPr lvl="3"/>
            <a:r>
              <a:rPr lang="en-US" dirty="0" smtClean="0"/>
              <a:t>This is similar to what you might get in terms of a speeding ticket</a:t>
            </a:r>
          </a:p>
          <a:p>
            <a:pPr lvl="2"/>
            <a:r>
              <a:rPr lang="en-US" dirty="0" smtClean="0"/>
              <a:t>There is federal structure that says when they can be arrested during removal proceedings</a:t>
            </a:r>
          </a:p>
          <a:p>
            <a:pPr lvl="2"/>
            <a:r>
              <a:rPr lang="en-US" dirty="0" smtClean="0"/>
              <a:t>This gives state officials more power by allowing them to arrest whether the federal warrant were issued or not</a:t>
            </a:r>
          </a:p>
          <a:p>
            <a:pPr lvl="3"/>
            <a:r>
              <a:rPr lang="en-US" dirty="0" smtClean="0"/>
              <a:t>It is the federal government’s determination of who is removed, not states</a:t>
            </a:r>
          </a:p>
          <a:p>
            <a:pPr lvl="3"/>
            <a:r>
              <a:rPr lang="en-US" dirty="0" smtClean="0"/>
              <a:t>It is to the discretion of the federal government- it could touch on foreign relations</a:t>
            </a:r>
          </a:p>
          <a:p>
            <a:pPr lvl="2"/>
            <a:r>
              <a:rPr lang="en-US" dirty="0" smtClean="0"/>
              <a:t>This is preempted because it creates an obstacle to the full proposes and objectives of Congress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2(b)</a:t>
            </a:r>
          </a:p>
          <a:p>
            <a:pPr lvl="1"/>
            <a:r>
              <a:rPr lang="en-US" dirty="0" smtClean="0"/>
              <a:t>The authors put this case last, not the Court- they had it as 3, 5, 2, 6</a:t>
            </a:r>
          </a:p>
          <a:p>
            <a:pPr lvl="1"/>
            <a:r>
              <a:rPr lang="en-US" dirty="0" smtClean="0"/>
              <a:t>The state has three limits on this provision</a:t>
            </a:r>
          </a:p>
          <a:p>
            <a:pPr lvl="2"/>
            <a:r>
              <a:rPr lang="en-US" dirty="0" smtClean="0"/>
              <a:t>Person presumed to be legal if they possess a valid Arizona driver’s license</a:t>
            </a:r>
          </a:p>
          <a:p>
            <a:pPr lvl="2"/>
            <a:r>
              <a:rPr lang="en-US" dirty="0" smtClean="0"/>
              <a:t>They may not consider race, color or national origin</a:t>
            </a:r>
          </a:p>
          <a:p>
            <a:pPr lvl="2"/>
            <a:r>
              <a:rPr lang="en-US" dirty="0" smtClean="0"/>
              <a:t>Must be implemented consisted with federal law </a:t>
            </a:r>
          </a:p>
          <a:p>
            <a:pPr lvl="1"/>
            <a:r>
              <a:rPr lang="en-US" dirty="0" smtClean="0"/>
              <a:t>They see not problem on its face</a:t>
            </a:r>
          </a:p>
          <a:p>
            <a:pPr lvl="2"/>
            <a:r>
              <a:rPr lang="en-US" dirty="0" smtClean="0"/>
              <a:t>But does not rule out as applied or interpreted challenges</a:t>
            </a:r>
          </a:p>
          <a:p>
            <a:pPr lvl="2"/>
            <a:r>
              <a:rPr lang="en-US" dirty="0" smtClean="0"/>
              <a:t>It is not preempted on this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 remaining three justices write their own dissents</a:t>
            </a:r>
          </a:p>
          <a:p>
            <a:pPr lvl="1"/>
            <a:r>
              <a:rPr lang="en-US" dirty="0" smtClean="0"/>
              <a:t>All do agree that Section 2(b) is not unconstitutional on its face</a:t>
            </a:r>
          </a:p>
          <a:p>
            <a:pPr lvl="1"/>
            <a:r>
              <a:rPr lang="en-US" dirty="0" smtClean="0"/>
              <a:t>Scalia, J. concurring in part and dissenting in part</a:t>
            </a:r>
          </a:p>
          <a:p>
            <a:pPr lvl="2"/>
            <a:r>
              <a:rPr lang="en-US" dirty="0" smtClean="0"/>
              <a:t>This precludes state sovereignty by taking away there right to exclude those that should not be there</a:t>
            </a:r>
          </a:p>
          <a:p>
            <a:pPr lvl="2"/>
            <a:r>
              <a:rPr lang="en-US" dirty="0" smtClean="0"/>
              <a:t>Arizona bears the brunt of undocumented immigration</a:t>
            </a:r>
          </a:p>
          <a:p>
            <a:pPr lvl="2"/>
            <a:r>
              <a:rPr lang="en-US" dirty="0" smtClean="0"/>
              <a:t>Federal officials have been unable to remedy the problem</a:t>
            </a:r>
          </a:p>
          <a:p>
            <a:pPr lvl="2"/>
            <a:r>
              <a:rPr lang="en-US" dirty="0" smtClean="0"/>
              <a:t>Arizona is trying to protect is sovereignty not in contradiction of federal law, but completely compliant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Arizona v. United States</a:t>
            </a:r>
            <a:r>
              <a:rPr lang="en-US" dirty="0"/>
              <a:t>- </a:t>
            </a:r>
            <a:r>
              <a:rPr lang="en-US" dirty="0" smtClean="0"/>
              <a:t>XII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dissents</a:t>
            </a:r>
          </a:p>
          <a:p>
            <a:pPr lvl="1"/>
            <a:r>
              <a:rPr lang="en-US" dirty="0" smtClean="0"/>
              <a:t>Thomas, J. concurring in part and dissenting in part</a:t>
            </a:r>
          </a:p>
          <a:p>
            <a:pPr lvl="2"/>
            <a:r>
              <a:rPr lang="en-US" dirty="0" smtClean="0"/>
              <a:t>He agrees with Scalia</a:t>
            </a:r>
          </a:p>
          <a:p>
            <a:pPr lvl="2"/>
            <a:r>
              <a:rPr lang="en-US" dirty="0" smtClean="0"/>
              <a:t>He makes a statutory interpretation argument that justices should not go beyond the actual text of the law</a:t>
            </a:r>
          </a:p>
          <a:p>
            <a:pPr lvl="1"/>
            <a:r>
              <a:rPr lang="en-US" dirty="0" smtClean="0"/>
              <a:t>Alito, J. concurring in part and dissenting in part</a:t>
            </a:r>
          </a:p>
          <a:p>
            <a:pPr lvl="2"/>
            <a:r>
              <a:rPr lang="en-US" dirty="0" smtClean="0"/>
              <a:t>He also agrees on Section 3, but not 5(c) or 6</a:t>
            </a:r>
          </a:p>
          <a:p>
            <a:pPr lvl="2"/>
            <a:r>
              <a:rPr lang="en-US" dirty="0" smtClean="0"/>
              <a:t>Employment regulation is of state concern</a:t>
            </a:r>
          </a:p>
          <a:p>
            <a:pPr lvl="2"/>
            <a:r>
              <a:rPr lang="en-US" dirty="0" smtClean="0"/>
              <a:t>Congress has not spoken with enough clarity to invalidate these provisions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start the material on the Commerce Clause</a:t>
            </a:r>
          </a:p>
          <a:p>
            <a:pPr lvl="1"/>
            <a:r>
              <a:rPr lang="en-US" dirty="0" smtClean="0"/>
              <a:t>This is a long chapter with a lot of material</a:t>
            </a:r>
          </a:p>
          <a:p>
            <a:pPr lvl="1"/>
            <a:r>
              <a:rPr lang="en-US" dirty="0" smtClean="0"/>
              <a:t>Week 4 will be rough!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State of Missouri v. Holland </a:t>
            </a:r>
            <a:r>
              <a:rPr lang="en-US" dirty="0" smtClean="0"/>
              <a:t>(1920)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State of Missouri v. Holland </a:t>
            </a:r>
            <a:r>
              <a:rPr lang="en-US" dirty="0"/>
              <a:t>(1920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The U.S. and Great Britain enter into a treaty regarding protection of migratory birds</a:t>
            </a:r>
          </a:p>
          <a:p>
            <a:pPr lvl="2"/>
            <a:r>
              <a:rPr lang="en-US" dirty="0" smtClean="0"/>
              <a:t>They agreed to pass legislation to help prevent their extinction</a:t>
            </a:r>
          </a:p>
          <a:p>
            <a:pPr lvl="2"/>
            <a:r>
              <a:rPr lang="en-US" dirty="0" smtClean="0"/>
              <a:t>The Migratory Bird Treaty Act prevented anyone from killing, capturing or selling any species of birds in the treaty</a:t>
            </a:r>
          </a:p>
          <a:p>
            <a:pPr lvl="2"/>
            <a:r>
              <a:rPr lang="en-US" dirty="0" smtClean="0"/>
              <a:t>Missouri challenges it as infringing on states rights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Question: Did the treaty and law infringe on states rights under the Tenth Amendment?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87" y="0"/>
            <a:ext cx="4202014" cy="289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State of Missouri v. </a:t>
            </a:r>
            <a:r>
              <a:rPr lang="en-US" i="1" dirty="0" smtClean="0"/>
              <a:t>Holland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Missouri (strike down)</a:t>
            </a:r>
          </a:p>
          <a:p>
            <a:pPr lvl="2"/>
            <a:r>
              <a:rPr lang="en-US" dirty="0" smtClean="0"/>
              <a:t>Wild game control is up to the states</a:t>
            </a:r>
          </a:p>
          <a:p>
            <a:pPr lvl="2"/>
            <a:r>
              <a:rPr lang="en-US" dirty="0" smtClean="0"/>
              <a:t>This act is similar to the one struck down in 1913</a:t>
            </a:r>
          </a:p>
          <a:p>
            <a:pPr lvl="2"/>
            <a:r>
              <a:rPr lang="en-US" dirty="0" smtClean="0"/>
              <a:t>Slippery slope- Congress will use treaties to get reserved state powers in other areas too</a:t>
            </a:r>
          </a:p>
          <a:p>
            <a:pPr lvl="1"/>
            <a:r>
              <a:rPr lang="en-US" dirty="0" smtClean="0"/>
              <a:t>For Holland, the Game Warden (uphold)</a:t>
            </a:r>
          </a:p>
          <a:p>
            <a:pPr lvl="2"/>
            <a:r>
              <a:rPr lang="en-US" dirty="0" smtClean="0"/>
              <a:t>Migratory bird law falls within the commerce power</a:t>
            </a:r>
          </a:p>
          <a:p>
            <a:pPr lvl="2"/>
            <a:r>
              <a:rPr lang="en-US" dirty="0" smtClean="0"/>
              <a:t>The Constitution gives Congress the power to pass laws to give effect to treaties</a:t>
            </a:r>
          </a:p>
          <a:p>
            <a:pPr lvl="2"/>
            <a:r>
              <a:rPr lang="en-US" dirty="0" smtClean="0"/>
              <a:t>Treaties are in the realm of foreign relations, where the country must act with one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State of Missouri v. Holland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Holmes rules for a 7-2 Court</a:t>
            </a:r>
          </a:p>
          <a:p>
            <a:pPr lvl="1"/>
            <a:r>
              <a:rPr lang="en-US" dirty="0" smtClean="0"/>
              <a:t>There are two dissents by Van Devanter and Pitney</a:t>
            </a:r>
          </a:p>
          <a:p>
            <a:pPr lvl="1"/>
            <a:r>
              <a:rPr lang="en-US" dirty="0" smtClean="0"/>
              <a:t>Valid treaties are binding on within the territorial limits of all the states</a:t>
            </a:r>
          </a:p>
          <a:p>
            <a:pPr lvl="1"/>
            <a:r>
              <a:rPr lang="en-US" dirty="0" smtClean="0"/>
              <a:t>Bird are not the property of just a state- they have no permanent habitat</a:t>
            </a:r>
          </a:p>
          <a:p>
            <a:pPr lvl="1"/>
            <a:r>
              <a:rPr lang="en-US" dirty="0" smtClean="0"/>
              <a:t>Treaties are the supreme law of the land</a:t>
            </a:r>
          </a:p>
          <a:p>
            <a:pPr lvl="1"/>
            <a:r>
              <a:rPr lang="en-US" dirty="0" smtClean="0"/>
              <a:t>Thus no violation of the 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51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Crosby v. National Foreign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Trade </a:t>
            </a:r>
            <a:r>
              <a:rPr lang="en-US" i="1" dirty="0" smtClean="0"/>
              <a:t>Council </a:t>
            </a:r>
            <a:r>
              <a:rPr lang="en-US" dirty="0" smtClean="0"/>
              <a:t>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824902" cy="3880773"/>
          </a:xfrm>
        </p:spPr>
        <p:txBody>
          <a:bodyPr/>
          <a:lstStyle/>
          <a:p>
            <a:r>
              <a:rPr lang="en-US" i="1" dirty="0"/>
              <a:t>Crosby v. National Foreign Trade Council </a:t>
            </a:r>
            <a:r>
              <a:rPr lang="en-US" dirty="0"/>
              <a:t>(2000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Massachusetts passes a law barring the state from buying goods and services from Burma or from companies that do business with Burma</a:t>
            </a:r>
          </a:p>
          <a:p>
            <a:pPr lvl="2"/>
            <a:r>
              <a:rPr lang="en-US" dirty="0" smtClean="0"/>
              <a:t>A few months later, Congress passes sanctions on Burma</a:t>
            </a:r>
          </a:p>
          <a:p>
            <a:pPr lvl="2"/>
            <a:r>
              <a:rPr lang="en-US" dirty="0" smtClean="0"/>
              <a:t>President Clinton extended the sanctions</a:t>
            </a:r>
          </a:p>
          <a:p>
            <a:pPr lvl="2"/>
            <a:r>
              <a:rPr lang="en-US" dirty="0" smtClean="0"/>
              <a:t>The plaintiff represented companies engaged in foreign commerce</a:t>
            </a:r>
          </a:p>
          <a:p>
            <a:pPr lvl="2"/>
            <a:r>
              <a:rPr lang="en-US" dirty="0" smtClean="0"/>
              <a:t>They said the law was preempted by the federal law</a:t>
            </a:r>
          </a:p>
          <a:p>
            <a:pPr lvl="1"/>
            <a:r>
              <a:rPr lang="en-US" dirty="0" smtClean="0"/>
              <a:t>Question: Is the Massachusetts law unconstitutional under the Supremacy Clause?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236" y="28956"/>
            <a:ext cx="4689764" cy="333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Crosby v.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National </a:t>
            </a:r>
            <a:r>
              <a:rPr lang="en-US" i="1" dirty="0"/>
              <a:t>Foreign Trade </a:t>
            </a:r>
            <a:r>
              <a:rPr lang="en-US" i="1" dirty="0" smtClean="0"/>
              <a:t>Council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</a:t>
            </a:r>
          </a:p>
          <a:p>
            <a:pPr lvl="1"/>
            <a:r>
              <a:rPr lang="en-US" dirty="0" smtClean="0"/>
              <a:t>For Crosby (uphold Massachusetts law)</a:t>
            </a:r>
          </a:p>
          <a:p>
            <a:pPr lvl="2"/>
            <a:r>
              <a:rPr lang="en-US" dirty="0" smtClean="0"/>
              <a:t>This is essentially a state boycott, similar to ones used against apartheid</a:t>
            </a:r>
          </a:p>
          <a:p>
            <a:pPr lvl="2"/>
            <a:r>
              <a:rPr lang="en-US" dirty="0" smtClean="0"/>
              <a:t>Nothing in the constitution denies the right to not spend money or trade with dictators</a:t>
            </a:r>
          </a:p>
          <a:p>
            <a:pPr lvl="2"/>
            <a:r>
              <a:rPr lang="en-US" dirty="0" smtClean="0"/>
              <a:t>The federal law helps to bolster this state law, not preempt it</a:t>
            </a:r>
          </a:p>
          <a:p>
            <a:pPr lvl="1"/>
            <a:r>
              <a:rPr lang="en-US" dirty="0" smtClean="0"/>
              <a:t>For The National Foreign Trade Council (strike down the law)</a:t>
            </a:r>
            <a:endParaRPr lang="en-US" dirty="0"/>
          </a:p>
          <a:p>
            <a:pPr lvl="2"/>
            <a:r>
              <a:rPr lang="en-US" dirty="0" smtClean="0"/>
              <a:t>Sanctions have long been a part of foreign policy</a:t>
            </a:r>
          </a:p>
          <a:p>
            <a:pPr lvl="2"/>
            <a:r>
              <a:rPr lang="en-US" dirty="0" smtClean="0"/>
              <a:t>Foreign policy decisions were intended to be made by the federal government, not states</a:t>
            </a:r>
          </a:p>
          <a:p>
            <a:pPr lvl="2"/>
            <a:r>
              <a:rPr lang="en-US" dirty="0" smtClean="0"/>
              <a:t>This law conflicts with federal law</a:t>
            </a:r>
          </a:p>
          <a:p>
            <a:pPr lvl="2"/>
            <a:r>
              <a:rPr lang="en-US" dirty="0" smtClean="0"/>
              <a:t>It also violates the commerce clause by discriminating against companies engaged in commerce with Burma</a:t>
            </a:r>
          </a:p>
        </p:txBody>
      </p:sp>
    </p:spTree>
    <p:extLst>
      <p:ext uri="{BB962C8B-B14F-4D97-AF65-F5344CB8AC3E}">
        <p14:creationId xmlns:p14="http://schemas.microsoft.com/office/powerpoint/2010/main" val="38313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Crosby v. </a:t>
            </a:r>
            <a:br>
              <a:rPr lang="en-US" i="1" dirty="0"/>
            </a:br>
            <a:r>
              <a:rPr lang="en-US" i="1" dirty="0"/>
              <a:t>National Foreign Trade Council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Souter delivers the unanimous decision of the Court</a:t>
            </a:r>
          </a:p>
          <a:p>
            <a:pPr lvl="1"/>
            <a:r>
              <a:rPr lang="en-US" dirty="0" smtClean="0"/>
              <a:t>This law is invalid under the Supremacy Clause</a:t>
            </a:r>
          </a:p>
          <a:p>
            <a:pPr lvl="2"/>
            <a:r>
              <a:rPr lang="en-US" dirty="0" smtClean="0"/>
              <a:t>Congress has the power to preempt state law</a:t>
            </a:r>
          </a:p>
          <a:p>
            <a:pPr lvl="3"/>
            <a:r>
              <a:rPr lang="en-US" dirty="0" smtClean="0"/>
              <a:t>This happens when Congress intends to “occupy the field”</a:t>
            </a:r>
          </a:p>
          <a:p>
            <a:pPr lvl="2"/>
            <a:r>
              <a:rPr lang="en-US" dirty="0" smtClean="0"/>
              <a:t>A state law is also preempted if it is in conflict with federal law</a:t>
            </a:r>
          </a:p>
          <a:p>
            <a:pPr lvl="3"/>
            <a:r>
              <a:rPr lang="en-US" dirty="0" smtClean="0"/>
              <a:t>When it is impossible to obey both laws at the same time</a:t>
            </a:r>
          </a:p>
          <a:p>
            <a:pPr lvl="3"/>
            <a:r>
              <a:rPr lang="en-US" dirty="0" smtClean="0"/>
              <a:t>Where it stands as an obstacle to the accomplishment and execution of the full purposes and objectives of Congress</a:t>
            </a:r>
          </a:p>
          <a:p>
            <a:pPr lvl="2"/>
            <a:r>
              <a:rPr lang="en-US" dirty="0" smtClean="0"/>
              <a:t>A state law must yield to the regulation of Congress within the sphere of its delegated power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Crosby v. </a:t>
            </a:r>
            <a:br>
              <a:rPr lang="en-US" i="1" dirty="0"/>
            </a:br>
            <a:r>
              <a:rPr lang="en-US" i="1" dirty="0"/>
              <a:t>National Foreign Trade Council</a:t>
            </a:r>
            <a:r>
              <a:rPr lang="en-US" dirty="0"/>
              <a:t>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from Souter</a:t>
            </a:r>
          </a:p>
          <a:p>
            <a:pPr lvl="1"/>
            <a:r>
              <a:rPr lang="en-US" dirty="0" smtClean="0"/>
              <a:t>Things the federal law intended</a:t>
            </a:r>
          </a:p>
          <a:p>
            <a:pPr lvl="2"/>
            <a:r>
              <a:rPr lang="en-US" dirty="0" smtClean="0"/>
              <a:t>To give the President flexibility over the sanctions</a:t>
            </a:r>
          </a:p>
          <a:p>
            <a:pPr lvl="2"/>
            <a:r>
              <a:rPr lang="en-US" dirty="0" smtClean="0"/>
              <a:t>The ability to suspend the sanctions</a:t>
            </a:r>
          </a:p>
          <a:p>
            <a:pPr lvl="2"/>
            <a:r>
              <a:rPr lang="en-US" dirty="0" smtClean="0"/>
              <a:t>The President is at his maximum authority when he has express authority from Congress</a:t>
            </a:r>
          </a:p>
          <a:p>
            <a:pPr lvl="2"/>
            <a:r>
              <a:rPr lang="en-US" dirty="0" smtClean="0"/>
              <a:t>The President has been given the power to achieve a certain result</a:t>
            </a:r>
          </a:p>
          <a:p>
            <a:pPr lvl="1"/>
            <a:r>
              <a:rPr lang="en-US" dirty="0" smtClean="0"/>
              <a:t>The Massachusetts law is a bit different</a:t>
            </a:r>
          </a:p>
          <a:p>
            <a:pPr lvl="2"/>
            <a:r>
              <a:rPr lang="en-US" dirty="0" smtClean="0"/>
              <a:t>It may punish conduct the federal statute does not</a:t>
            </a:r>
          </a:p>
          <a:p>
            <a:pPr lvl="3"/>
            <a:r>
              <a:rPr lang="en-US" dirty="0" smtClean="0"/>
              <a:t>And persons exempted or excluded by Congress</a:t>
            </a:r>
          </a:p>
          <a:p>
            <a:pPr lvl="2"/>
            <a:r>
              <a:rPr lang="en-US" dirty="0" smtClean="0"/>
              <a:t>It takes away the President’s leverage with Burma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2360</Words>
  <Application>Microsoft Office PowerPoint</Application>
  <PresentationFormat>Widescreen</PresentationFormat>
  <Paragraphs>250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Trebuchet MS</vt:lpstr>
      <vt:lpstr>Wingdings</vt:lpstr>
      <vt:lpstr>Wingdings 3</vt:lpstr>
      <vt:lpstr>Facet</vt:lpstr>
      <vt:lpstr>Lecture 23 Federalism</vt:lpstr>
      <vt:lpstr>This lecture </vt:lpstr>
      <vt:lpstr>State of Missouri v. Holland (1920)</vt:lpstr>
      <vt:lpstr>State of Missouri v. Holland- II</vt:lpstr>
      <vt:lpstr>State of Missouri v. Holland- III</vt:lpstr>
      <vt:lpstr>Crosby v. National Foreign  Trade Council (2000)</vt:lpstr>
      <vt:lpstr>Crosby v.  National Foreign Trade Council- II</vt:lpstr>
      <vt:lpstr>Crosby v.  National Foreign Trade Council- III</vt:lpstr>
      <vt:lpstr>Crosby v.  National Foreign Trade Council- IV</vt:lpstr>
      <vt:lpstr>Crosby v.  National Foreign Trade Council- V</vt:lpstr>
      <vt:lpstr>Crosby v.  National Foreign Trade Council- II</vt:lpstr>
      <vt:lpstr>American Insurance Association v. Garamendi (2003) </vt:lpstr>
      <vt:lpstr>Some other cases on Preemption- I</vt:lpstr>
      <vt:lpstr>Some other cases on Preemption- II</vt:lpstr>
      <vt:lpstr>Some other cases on Preemption- III</vt:lpstr>
      <vt:lpstr>Arizona v. United States (2012)</vt:lpstr>
      <vt:lpstr>Arizona v. United States- II</vt:lpstr>
      <vt:lpstr>Arizona v. United States- III</vt:lpstr>
      <vt:lpstr>Arizona v. United States- IV</vt:lpstr>
      <vt:lpstr>Arizona v. United States- V</vt:lpstr>
      <vt:lpstr>Arizona v. United States- VI</vt:lpstr>
      <vt:lpstr>Arizona v. United States- VII</vt:lpstr>
      <vt:lpstr>Arizona v. United States- VIII</vt:lpstr>
      <vt:lpstr>Arizona v. United States- IX</vt:lpstr>
      <vt:lpstr>Arizona v. United States- X</vt:lpstr>
      <vt:lpstr>Arizona v. United States- XI</vt:lpstr>
      <vt:lpstr>Arizona v. United States- XII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23 Federalism</dc:title>
  <dc:creator>Shawn Donahue</dc:creator>
  <cp:lastModifiedBy>Shawn Donahue</cp:lastModifiedBy>
  <cp:revision>26</cp:revision>
  <dcterms:created xsi:type="dcterms:W3CDTF">2016-06-15T04:41:50Z</dcterms:created>
  <dcterms:modified xsi:type="dcterms:W3CDTF">2016-06-16T02:50:25Z</dcterms:modified>
</cp:coreProperties>
</file>