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1" r:id="rId13"/>
    <p:sldId id="269" r:id="rId14"/>
    <p:sldId id="270" r:id="rId15"/>
    <p:sldId id="25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A4674-1153-417A-8DE5-196F855F9ABD}" type="datetimeFigureOut">
              <a:rPr lang="en-US" smtClean="0"/>
              <a:t>4/16/2017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98F1A-3A52-465C-A58C-9BA88BAC5B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231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FF97C-E518-4FA3-A369-F6E26AF5EA78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655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9A0DF-7E5F-48B8-916E-7FAA17732FE3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485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9928D-BA59-4662-942C-1C05250EA817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825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934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368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3494BA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4980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598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5409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57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198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531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63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975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982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612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692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613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408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077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342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1"/>
            <a:ext cx="7766936" cy="1646302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23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Chapter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6000" dirty="0" smtClean="0"/>
              <a:t>Freedom of the Press II</a:t>
            </a:r>
            <a:endParaRPr lang="en-US" sz="6000" dirty="0" smtClean="0"/>
          </a:p>
          <a:p>
            <a:pPr>
              <a:spcBef>
                <a:spcPts val="0"/>
              </a:spcBef>
            </a:pPr>
            <a:r>
              <a:rPr lang="en-US" sz="6000" dirty="0" smtClean="0"/>
              <a:t>(</a:t>
            </a:r>
            <a:r>
              <a:rPr lang="en-US" sz="60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Control of Content; News Gathering</a:t>
            </a:r>
            <a:r>
              <a:rPr lang="en-US" sz="6000" dirty="0" smtClean="0"/>
              <a:t>)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01127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Branzburg v. Hayes- </a:t>
            </a:r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White, J. for a 5-4 Court</a:t>
            </a:r>
          </a:p>
          <a:p>
            <a:pPr lvl="1"/>
            <a:r>
              <a:rPr lang="en-US" dirty="0" smtClean="0"/>
              <a:t>Reporter’s privilege is not part of the First Amendment</a:t>
            </a:r>
          </a:p>
          <a:p>
            <a:pPr lvl="2"/>
            <a:r>
              <a:rPr lang="en-US" dirty="0" smtClean="0"/>
              <a:t>Reporters have no special rights</a:t>
            </a:r>
          </a:p>
          <a:p>
            <a:pPr lvl="2"/>
            <a:r>
              <a:rPr lang="en-US" dirty="0" smtClean="0"/>
              <a:t>No compelling state interest</a:t>
            </a:r>
          </a:p>
          <a:p>
            <a:pPr lvl="2"/>
            <a:r>
              <a:rPr lang="en-US" dirty="0" smtClean="0"/>
              <a:t>No prior restraints, restrictions on what the press could publish or commands to publish</a:t>
            </a:r>
          </a:p>
          <a:p>
            <a:pPr lvl="2"/>
            <a:r>
              <a:rPr lang="en-US" dirty="0" smtClean="0"/>
              <a:t>It is up to lawmakers to determine who gets privilege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745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Branzburg v. Hayes- </a:t>
            </a:r>
            <a:r>
              <a:rPr lang="en-US" dirty="0" smtClean="0"/>
              <a:t>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Douglas, J. dissenting</a:t>
            </a:r>
          </a:p>
          <a:p>
            <a:pPr lvl="1"/>
            <a:r>
              <a:rPr lang="en-US" dirty="0" smtClean="0"/>
              <a:t>This will have bad effects</a:t>
            </a:r>
          </a:p>
          <a:p>
            <a:pPr lvl="2"/>
            <a:r>
              <a:rPr lang="en-US" dirty="0" smtClean="0"/>
              <a:t>Less sources will reveal information</a:t>
            </a:r>
          </a:p>
          <a:p>
            <a:pPr lvl="2"/>
            <a:r>
              <a:rPr lang="en-US" dirty="0" smtClean="0"/>
              <a:t>Editors will be more nervous about what they publish</a:t>
            </a:r>
          </a:p>
          <a:p>
            <a:pPr lvl="1"/>
            <a:r>
              <a:rPr lang="en-US" dirty="0" smtClean="0"/>
              <a:t>Stewart, J. dissenting, joined by Marshall and Brennan, JJ.</a:t>
            </a:r>
          </a:p>
          <a:p>
            <a:pPr lvl="2"/>
            <a:r>
              <a:rPr lang="en-US" dirty="0" smtClean="0"/>
              <a:t>This will impair the important role of the press</a:t>
            </a:r>
          </a:p>
          <a:p>
            <a:pPr lvl="2"/>
            <a:r>
              <a:rPr lang="en-US" dirty="0" smtClean="0"/>
              <a:t>Long term will hurt the administration of justice</a:t>
            </a:r>
          </a:p>
          <a:p>
            <a:pPr lvl="2"/>
            <a:r>
              <a:rPr lang="en-US" dirty="0" smtClean="0"/>
              <a:t>Press the investigative arm against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570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Branzburg v. Hayes- </a:t>
            </a:r>
            <a:r>
              <a:rPr lang="en-US" dirty="0"/>
              <a:t>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Stewart, J. dissenting, joined by Marshall and Brennan, JJ.</a:t>
            </a:r>
          </a:p>
          <a:p>
            <a:pPr lvl="1"/>
            <a:r>
              <a:rPr lang="en-US" dirty="0"/>
              <a:t>This will impair the important role of the </a:t>
            </a:r>
            <a:r>
              <a:rPr lang="en-US" dirty="0" smtClean="0"/>
              <a:t>press</a:t>
            </a:r>
          </a:p>
          <a:p>
            <a:pPr lvl="2"/>
            <a:r>
              <a:rPr lang="en-US" dirty="0" smtClean="0"/>
              <a:t>Court has a “crabbed view of the First Amendment”</a:t>
            </a:r>
            <a:endParaRPr lang="en-US" dirty="0"/>
          </a:p>
          <a:p>
            <a:pPr lvl="1"/>
            <a:r>
              <a:rPr lang="en-US" dirty="0"/>
              <a:t>Long term will hurt the administration of justice</a:t>
            </a:r>
          </a:p>
          <a:p>
            <a:pPr lvl="1"/>
            <a:r>
              <a:rPr lang="en-US" dirty="0"/>
              <a:t>Press the investigative arm against </a:t>
            </a:r>
            <a:r>
              <a:rPr lang="en-US" dirty="0" smtClean="0"/>
              <a:t>government</a:t>
            </a:r>
          </a:p>
          <a:p>
            <a:pPr lvl="1"/>
            <a:r>
              <a:rPr lang="en-US" dirty="0" smtClean="0"/>
              <a:t>He would have a three part test for privilege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978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Zurcher v. Stanford Daily </a:t>
            </a:r>
            <a:r>
              <a:rPr lang="en-US" dirty="0" smtClean="0"/>
              <a:t>(1978)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Zurcher v. Stanford Daily </a:t>
            </a:r>
            <a:r>
              <a:rPr lang="en-US" dirty="0"/>
              <a:t>(1978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Student newspaper case</a:t>
            </a:r>
          </a:p>
          <a:p>
            <a:pPr lvl="1"/>
            <a:r>
              <a:rPr lang="en-US" dirty="0" smtClean="0"/>
              <a:t>Police wanted their photos</a:t>
            </a:r>
          </a:p>
          <a:p>
            <a:pPr lvl="2"/>
            <a:r>
              <a:rPr lang="en-US" dirty="0" smtClean="0"/>
              <a:t>They got a warrant and searched</a:t>
            </a:r>
          </a:p>
          <a:p>
            <a:pPr lvl="2"/>
            <a:r>
              <a:rPr lang="en-US" dirty="0" smtClean="0"/>
              <a:t>The newspaper sued</a:t>
            </a:r>
          </a:p>
          <a:p>
            <a:pPr lvl="2"/>
            <a:r>
              <a:rPr lang="en-US" dirty="0" smtClean="0"/>
              <a:t>Court rules for the state</a:t>
            </a:r>
          </a:p>
          <a:p>
            <a:pPr lvl="2"/>
            <a:r>
              <a:rPr lang="en-US" dirty="0" smtClean="0"/>
              <a:t>White, J. says the press is not above the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544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to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Houchins v. KQED </a:t>
            </a:r>
            <a:r>
              <a:rPr lang="en-US" dirty="0" smtClean="0"/>
              <a:t>(1978)</a:t>
            </a:r>
          </a:p>
          <a:p>
            <a:pPr lvl="1"/>
            <a:r>
              <a:rPr lang="en-US" dirty="0" smtClean="0"/>
              <a:t>Could reporters have special access to jails beyond what others have?</a:t>
            </a:r>
          </a:p>
          <a:p>
            <a:pPr lvl="2"/>
            <a:r>
              <a:rPr lang="en-US" dirty="0" smtClean="0"/>
              <a:t>Burger, C.J. for a 4-3 Court (3 member plurality)</a:t>
            </a:r>
          </a:p>
          <a:p>
            <a:pPr lvl="2"/>
            <a:r>
              <a:rPr lang="en-US" dirty="0" smtClean="0"/>
              <a:t>No, the media and government have special functions</a:t>
            </a:r>
          </a:p>
          <a:p>
            <a:r>
              <a:rPr lang="en-US" i="1" dirty="0" smtClean="0"/>
              <a:t>Richmond Newspapers v. Virginia </a:t>
            </a:r>
            <a:r>
              <a:rPr lang="en-US" dirty="0" smtClean="0"/>
              <a:t>(1980)</a:t>
            </a:r>
          </a:p>
          <a:p>
            <a:pPr lvl="1"/>
            <a:r>
              <a:rPr lang="en-US" dirty="0" smtClean="0"/>
              <a:t>A court could not deny access of the press to a murder trial</a:t>
            </a:r>
          </a:p>
          <a:p>
            <a:pPr lvl="2"/>
            <a:r>
              <a:rPr lang="en-US" dirty="0" smtClean="0"/>
              <a:t>There is an inherent right to listen in the First Amendment</a:t>
            </a:r>
          </a:p>
          <a:p>
            <a:pPr lvl="1"/>
            <a:endParaRPr lang="en-US" i="1" dirty="0" smtClean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41639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Moving to Boundaries of Free Expression</a:t>
            </a:r>
          </a:p>
          <a:p>
            <a:pPr lvl="1"/>
            <a:r>
              <a:rPr lang="en-US" dirty="0" smtClean="0"/>
              <a:t>Pages 321-335</a:t>
            </a:r>
          </a:p>
          <a:p>
            <a:pPr lvl="1"/>
            <a:r>
              <a:rPr lang="en-US" dirty="0" smtClean="0"/>
              <a:t>Libel</a:t>
            </a:r>
          </a:p>
          <a:p>
            <a:pPr lvl="2"/>
            <a:r>
              <a:rPr lang="en-US" i="1" dirty="0" smtClean="0"/>
              <a:t>New York Times v. Sullivan </a:t>
            </a:r>
            <a:r>
              <a:rPr lang="en-US" dirty="0" smtClean="0"/>
              <a:t>(1964)</a:t>
            </a:r>
          </a:p>
          <a:p>
            <a:pPr lvl="2"/>
            <a:r>
              <a:rPr lang="en-US" i="1" dirty="0" smtClean="0"/>
              <a:t>Hustler Magazine v. Falwell </a:t>
            </a:r>
            <a:r>
              <a:rPr lang="en-US" dirty="0" smtClean="0"/>
              <a:t>(1988)</a:t>
            </a:r>
            <a:endParaRPr lang="en-US" i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8819" y="2160588"/>
            <a:ext cx="2946062" cy="3881437"/>
          </a:xfrm>
        </p:spPr>
      </p:pic>
    </p:spTree>
    <p:extLst>
      <p:ext uri="{BB962C8B-B14F-4D97-AF65-F5344CB8AC3E}">
        <p14:creationId xmlns:p14="http://schemas.microsoft.com/office/powerpoint/2010/main" val="360509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5068839" cy="3880772"/>
          </a:xfrm>
        </p:spPr>
        <p:txBody>
          <a:bodyPr/>
          <a:lstStyle/>
          <a:p>
            <a:r>
              <a:rPr lang="en-US" dirty="0"/>
              <a:t>More on Freedom of the Press </a:t>
            </a:r>
          </a:p>
          <a:p>
            <a:pPr lvl="1"/>
            <a:r>
              <a:rPr lang="en-US" dirty="0"/>
              <a:t>Pages 309-320</a:t>
            </a:r>
          </a:p>
          <a:p>
            <a:pPr lvl="1"/>
            <a:r>
              <a:rPr lang="en-US" dirty="0"/>
              <a:t>Government Control of Content</a:t>
            </a:r>
          </a:p>
          <a:p>
            <a:pPr lvl="1"/>
            <a:r>
              <a:rPr lang="en-US" dirty="0"/>
              <a:t>News Gathering</a:t>
            </a:r>
          </a:p>
          <a:p>
            <a:pPr lvl="2"/>
            <a:r>
              <a:rPr lang="en-US" i="1" dirty="0"/>
              <a:t>Branzburg v. Hayes </a:t>
            </a:r>
            <a:r>
              <a:rPr lang="en-US" dirty="0"/>
              <a:t>(1972)</a:t>
            </a:r>
            <a:endParaRPr lang="en-US" i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8038" y="2160588"/>
            <a:ext cx="2587624" cy="3881437"/>
          </a:xfrm>
        </p:spPr>
      </p:pic>
    </p:spTree>
    <p:extLst>
      <p:ext uri="{BB962C8B-B14F-4D97-AF65-F5344CB8AC3E}">
        <p14:creationId xmlns:p14="http://schemas.microsoft.com/office/powerpoint/2010/main" val="254135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Governmental Control of Press Content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Can government try to control content?</a:t>
            </a:r>
          </a:p>
          <a:p>
            <a:pPr lvl="1"/>
            <a:r>
              <a:rPr lang="en-US" dirty="0" smtClean="0"/>
              <a:t>Inclusion or exclusion?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809" y="2160589"/>
            <a:ext cx="5710094" cy="3890000"/>
          </a:xfrm>
        </p:spPr>
      </p:pic>
    </p:spTree>
    <p:extLst>
      <p:ext uri="{BB962C8B-B14F-4D97-AF65-F5344CB8AC3E}">
        <p14:creationId xmlns:p14="http://schemas.microsoft.com/office/powerpoint/2010/main" val="641674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Prohibiting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Cox Broadcasting Corporation v. Cohn </a:t>
            </a:r>
            <a:r>
              <a:rPr lang="en-US" dirty="0" smtClean="0"/>
              <a:t>(1975)</a:t>
            </a:r>
          </a:p>
          <a:p>
            <a:pPr lvl="1"/>
            <a:r>
              <a:rPr lang="en-US" dirty="0" smtClean="0"/>
              <a:t>Challenge to a Georgia law making it illegal to publish rape victim names</a:t>
            </a:r>
          </a:p>
          <a:p>
            <a:pPr lvl="2"/>
            <a:r>
              <a:rPr lang="en-US" dirty="0" smtClean="0"/>
              <a:t>A reporter found Cohn’s name in public documents and revealed it on air</a:t>
            </a:r>
          </a:p>
          <a:p>
            <a:pPr lvl="2"/>
            <a:r>
              <a:rPr lang="en-US" dirty="0" smtClean="0"/>
              <a:t>She sued the company</a:t>
            </a:r>
          </a:p>
          <a:p>
            <a:pPr lvl="2"/>
            <a:r>
              <a:rPr lang="en-US" dirty="0" smtClean="0"/>
              <a:t>Court rules against her because they are public records</a:t>
            </a:r>
          </a:p>
          <a:p>
            <a:pPr lvl="2"/>
            <a:r>
              <a:rPr lang="en-US" dirty="0" smtClean="0"/>
              <a:t>Criminal matters are of public concern</a:t>
            </a:r>
          </a:p>
          <a:p>
            <a:r>
              <a:rPr lang="en-US" i="1" dirty="0" smtClean="0"/>
              <a:t>Nebraska Press Association v. Stuart </a:t>
            </a:r>
            <a:r>
              <a:rPr lang="en-US" dirty="0" smtClean="0"/>
              <a:t>(1976)</a:t>
            </a:r>
          </a:p>
          <a:p>
            <a:pPr lvl="1"/>
            <a:r>
              <a:rPr lang="en-US" dirty="0" smtClean="0"/>
              <a:t>Court did not allow a gag order to stand to protect a defendant from pretrial publicity</a:t>
            </a:r>
          </a:p>
          <a:p>
            <a:r>
              <a:rPr lang="en-US" i="1" dirty="0" smtClean="0"/>
              <a:t>Smith v. Daily Mail Publishing Company </a:t>
            </a:r>
            <a:r>
              <a:rPr lang="en-US" dirty="0" smtClean="0"/>
              <a:t>(1979)</a:t>
            </a:r>
          </a:p>
          <a:p>
            <a:pPr lvl="1"/>
            <a:r>
              <a:rPr lang="en-US" dirty="0" smtClean="0"/>
              <a:t>Court strikes down a law prohibiting the publication of names of juvenile offenders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815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Mandating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Miami Herald v. Tornillo </a:t>
            </a:r>
            <a:r>
              <a:rPr lang="en-US" dirty="0" smtClean="0"/>
              <a:t>(1974)</a:t>
            </a:r>
          </a:p>
          <a:p>
            <a:pPr lvl="1"/>
            <a:r>
              <a:rPr lang="en-US" dirty="0" smtClean="0"/>
              <a:t>Challenge to a Florida law mandating that a newspaper to publish articles by a candidate when that newspaper criticized that candidate</a:t>
            </a:r>
          </a:p>
          <a:p>
            <a:pPr lvl="2"/>
            <a:r>
              <a:rPr lang="en-US" dirty="0" smtClean="0"/>
              <a:t>The Miami Herald refused to comply</a:t>
            </a:r>
          </a:p>
          <a:p>
            <a:pPr lvl="1"/>
            <a:r>
              <a:rPr lang="en-US" dirty="0" smtClean="0"/>
              <a:t>Court unanimously, by Burger, C.J. for the newspaper</a:t>
            </a:r>
          </a:p>
          <a:p>
            <a:pPr lvl="2"/>
            <a:r>
              <a:rPr lang="en-US" dirty="0" smtClean="0"/>
              <a:t>Hands off newspapers</a:t>
            </a:r>
          </a:p>
          <a:p>
            <a:pPr lvl="2"/>
            <a:r>
              <a:rPr lang="en-US" dirty="0" smtClean="0"/>
              <a:t>This was a penalty based on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058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Regulating other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Red Lion Broadcasting v. FCC </a:t>
            </a:r>
            <a:r>
              <a:rPr lang="en-US" dirty="0" smtClean="0"/>
              <a:t>(1969)</a:t>
            </a:r>
          </a:p>
          <a:p>
            <a:pPr lvl="1"/>
            <a:r>
              <a:rPr lang="en-US" dirty="0" smtClean="0"/>
              <a:t>The FCC controls broadcast licenses and stations must comply or can be revoked</a:t>
            </a:r>
          </a:p>
          <a:p>
            <a:pPr lvl="2"/>
            <a:r>
              <a:rPr lang="en-US" dirty="0" smtClean="0"/>
              <a:t>Challenge to the Fairness Doctrine</a:t>
            </a:r>
          </a:p>
          <a:p>
            <a:pPr lvl="2"/>
            <a:r>
              <a:rPr lang="en-US" dirty="0" smtClean="0"/>
              <a:t>The Court rules for the FCC finding that Congress has a greater role to regulate since there are only a limited number of broadcast stations</a:t>
            </a:r>
          </a:p>
          <a:p>
            <a:pPr lvl="2"/>
            <a:r>
              <a:rPr lang="en-US" dirty="0" smtClean="0"/>
              <a:t>Broadcast media has less protection than print media</a:t>
            </a:r>
          </a:p>
          <a:p>
            <a:r>
              <a:rPr lang="en-US" i="1" dirty="0" smtClean="0"/>
              <a:t>FCC v. Pacifica Foundation </a:t>
            </a:r>
            <a:r>
              <a:rPr lang="en-US" dirty="0" smtClean="0"/>
              <a:t>(1978)</a:t>
            </a:r>
          </a:p>
          <a:p>
            <a:pPr lvl="1"/>
            <a:r>
              <a:rPr lang="en-US" dirty="0" smtClean="0"/>
              <a:t>Broadcast media gets the least protection</a:t>
            </a:r>
          </a:p>
          <a:p>
            <a:r>
              <a:rPr lang="en-US" i="1" dirty="0" smtClean="0"/>
              <a:t>FCC v. Fox Stations </a:t>
            </a:r>
            <a:r>
              <a:rPr lang="en-US" dirty="0" smtClean="0"/>
              <a:t>(2009)</a:t>
            </a:r>
          </a:p>
          <a:p>
            <a:pPr lvl="1"/>
            <a:r>
              <a:rPr lang="en-US" dirty="0" smtClean="0"/>
              <a:t>Court upheld the FCC treating all expletives as a single incident</a:t>
            </a:r>
          </a:p>
          <a:p>
            <a:r>
              <a:rPr lang="en-US" i="1" dirty="0" smtClean="0"/>
              <a:t>Reno v. ACLU </a:t>
            </a:r>
            <a:r>
              <a:rPr lang="en-US" dirty="0" smtClean="0"/>
              <a:t>(1997)</a:t>
            </a:r>
          </a:p>
          <a:p>
            <a:pPr lvl="1"/>
            <a:r>
              <a:rPr lang="en-US" dirty="0" smtClean="0"/>
              <a:t>Internet gets greater protections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510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Reporters’ Privilege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Can a reporter be forced to testify or give up a source?</a:t>
            </a:r>
          </a:p>
          <a:p>
            <a:pPr lvl="1"/>
            <a:r>
              <a:rPr lang="en-US" dirty="0" smtClean="0"/>
              <a:t>The way it usually works is that a judge will hold the reporter in contempt of Court</a:t>
            </a:r>
          </a:p>
          <a:p>
            <a:pPr lvl="1"/>
            <a:r>
              <a:rPr lang="en-US" dirty="0" smtClean="0"/>
              <a:t>If reporters have to give up sources, it may mean less will tell them things</a:t>
            </a:r>
          </a:p>
          <a:p>
            <a:r>
              <a:rPr lang="en-US" dirty="0" smtClean="0"/>
              <a:t>One solution</a:t>
            </a:r>
            <a:r>
              <a:rPr lang="en-US" dirty="0" smtClean="0">
                <a:sym typeface="Wingdings" panose="05000000000000000000" pitchFamily="2" charset="2"/>
              </a:rPr>
              <a:t> federal and state shield laws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616" y="382913"/>
            <a:ext cx="4184650" cy="2615406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702" y="3225006"/>
            <a:ext cx="4994564" cy="338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470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Branzburg v. Hayes </a:t>
            </a:r>
            <a:r>
              <a:rPr lang="en-US" dirty="0"/>
              <a:t>(1972)</a:t>
            </a:r>
            <a:r>
              <a:rPr lang="en-US" i="1" dirty="0"/>
              <a:t/>
            </a:r>
            <a:br>
              <a:rPr lang="en-US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Branzburg was a reporter for the Louisville Courier-Journal</a:t>
            </a:r>
          </a:p>
          <a:p>
            <a:pPr lvl="2"/>
            <a:r>
              <a:rPr lang="en-US" dirty="0" smtClean="0"/>
              <a:t>He wrote articles about persons synthesizing hashish and using marijuana</a:t>
            </a:r>
          </a:p>
          <a:p>
            <a:pPr lvl="2"/>
            <a:r>
              <a:rPr lang="en-US" dirty="0" smtClean="0"/>
              <a:t>He was subpoenaed to testify in a Franklin County grand jury</a:t>
            </a:r>
          </a:p>
          <a:p>
            <a:pPr lvl="2"/>
            <a:r>
              <a:rPr lang="en-US" dirty="0" smtClean="0"/>
              <a:t>He refused to answer questions about his sources</a:t>
            </a:r>
          </a:p>
          <a:p>
            <a:pPr lvl="2"/>
            <a:r>
              <a:rPr lang="en-US" dirty="0" smtClean="0"/>
              <a:t>He filed legal action to stop him from being questioned on his sources</a:t>
            </a:r>
          </a:p>
          <a:p>
            <a:pPr lvl="2"/>
            <a:r>
              <a:rPr lang="en-US" dirty="0" smtClean="0"/>
              <a:t>His claims were denied in Kentucky and he appealed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74" y="609599"/>
            <a:ext cx="4723899" cy="98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956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Branzburg v. </a:t>
            </a:r>
            <a:r>
              <a:rPr lang="en-US" i="1" dirty="0" smtClean="0"/>
              <a:t>Hayes-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Arguments</a:t>
            </a:r>
          </a:p>
          <a:p>
            <a:pPr lvl="1"/>
            <a:r>
              <a:rPr lang="en-US" dirty="0" smtClean="0"/>
              <a:t>For Branzburg</a:t>
            </a:r>
          </a:p>
          <a:p>
            <a:pPr lvl="2"/>
            <a:r>
              <a:rPr lang="en-US" dirty="0" smtClean="0"/>
              <a:t>Not granting reporters privilege would violate the First Amendment</a:t>
            </a:r>
          </a:p>
          <a:p>
            <a:pPr lvl="2"/>
            <a:r>
              <a:rPr lang="en-US" dirty="0" smtClean="0"/>
              <a:t>For compelling testimony, there must be a heavy burden on the government</a:t>
            </a:r>
          </a:p>
          <a:p>
            <a:pPr lvl="1"/>
            <a:r>
              <a:rPr lang="en-US" dirty="0" smtClean="0"/>
              <a:t>For Judge Hayes (Franklin Circuit Court)</a:t>
            </a:r>
          </a:p>
          <a:p>
            <a:pPr lvl="2"/>
            <a:r>
              <a:rPr lang="en-US" dirty="0" smtClean="0"/>
              <a:t>Reporter’s privilege is not part of the First Amendment</a:t>
            </a:r>
          </a:p>
          <a:p>
            <a:pPr lvl="2"/>
            <a:r>
              <a:rPr lang="en-US" dirty="0" smtClean="0"/>
              <a:t>Reporters are no different than ordinary citizens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9746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</TotalTime>
  <Words>839</Words>
  <Application>Microsoft Office PowerPoint</Application>
  <PresentationFormat>Widescreen</PresentationFormat>
  <Paragraphs>111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 Lecture 23 Chapter 6</vt:lpstr>
      <vt:lpstr>This Lecture</vt:lpstr>
      <vt:lpstr>Governmental Control of Press Content</vt:lpstr>
      <vt:lpstr>Prohibiting Content</vt:lpstr>
      <vt:lpstr>Mandating Content</vt:lpstr>
      <vt:lpstr>Regulating other media</vt:lpstr>
      <vt:lpstr>Reporters’ Privilege </vt:lpstr>
      <vt:lpstr>Branzburg v. Hayes (1972) </vt:lpstr>
      <vt:lpstr>Branzburg v. Hayes- II</vt:lpstr>
      <vt:lpstr>Branzburg v. Hayes- III</vt:lpstr>
      <vt:lpstr>Branzburg v. Hayes- IV</vt:lpstr>
      <vt:lpstr>Branzburg v. Hayes- V</vt:lpstr>
      <vt:lpstr>Zurcher v. Stanford Daily (1978)</vt:lpstr>
      <vt:lpstr>Right to Access</vt:lpstr>
      <vt:lpstr>Next Lecture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Lecture 23 Chapter 6</dc:title>
  <dc:creator>Shawn Donahue</dc:creator>
  <cp:lastModifiedBy>Shawn Donahue</cp:lastModifiedBy>
  <cp:revision>11</cp:revision>
  <dcterms:created xsi:type="dcterms:W3CDTF">2017-04-17T03:29:55Z</dcterms:created>
  <dcterms:modified xsi:type="dcterms:W3CDTF">2017-04-18T04:03:16Z</dcterms:modified>
</cp:coreProperties>
</file>