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70" r:id="rId11"/>
    <p:sldId id="271" r:id="rId12"/>
    <p:sldId id="272" r:id="rId13"/>
    <p:sldId id="273" r:id="rId14"/>
    <p:sldId id="274" r:id="rId15"/>
    <p:sldId id="275" r:id="rId16"/>
    <p:sldId id="25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DF929-9ADD-4068-BD6B-5D8372E834E7}" type="datetimeFigureOut">
              <a:rPr lang="en-US" smtClean="0"/>
              <a:t>4/18/2017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92436-B01D-49F8-9440-1747E547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973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FF97C-E518-4FA3-A369-F6E26AF5EA78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754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A0DF-7E5F-48B8-916E-7FAA17732FE3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250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9928D-BA59-4662-942C-1C05250EA817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173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482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39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3494BA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0857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409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1905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533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460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20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15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15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39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92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37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22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71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050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338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1"/>
            <a:ext cx="7766936" cy="164630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24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Chapter </a:t>
            </a:r>
            <a:r>
              <a:rPr lang="en-US" dirty="0"/>
              <a:t>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6000" dirty="0" smtClean="0"/>
              <a:t>Boundaries of Free Expression I</a:t>
            </a:r>
            <a:endParaRPr lang="en-US" sz="6000" dirty="0" smtClean="0"/>
          </a:p>
          <a:p>
            <a:pPr>
              <a:spcBef>
                <a:spcPts val="0"/>
              </a:spcBef>
            </a:pPr>
            <a:r>
              <a:rPr lang="en-US" sz="6000" dirty="0" smtClean="0"/>
              <a:t>(</a:t>
            </a:r>
            <a:r>
              <a:rPr lang="en-US" sz="60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Libel</a:t>
            </a:r>
            <a:r>
              <a:rPr lang="en-US" sz="6000" dirty="0" smtClean="0"/>
              <a:t>)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9796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Rosenbloom v. Metromedia </a:t>
            </a:r>
            <a:r>
              <a:rPr lang="en-US" dirty="0" smtClean="0"/>
              <a:t>(1971)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Rosenbloom v. Metromedia </a:t>
            </a:r>
            <a:r>
              <a:rPr lang="en-US" dirty="0"/>
              <a:t>(1971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Expanded the privilege to whether the allegedly defamatory publication concerns a matter of public concern or general interest</a:t>
            </a:r>
          </a:p>
          <a:p>
            <a:pPr lvl="2"/>
            <a:r>
              <a:rPr lang="en-US" dirty="0" smtClean="0"/>
              <a:t>This could expand this to a lot more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937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Gertz v. Welch </a:t>
            </a:r>
            <a:r>
              <a:rPr lang="en-US" dirty="0" smtClean="0"/>
              <a:t>(1974)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Gertz v. Welch </a:t>
            </a:r>
            <a:r>
              <a:rPr lang="en-US" dirty="0"/>
              <a:t>(1974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Court backs away from </a:t>
            </a:r>
            <a:r>
              <a:rPr lang="en-US" i="1" dirty="0" smtClean="0"/>
              <a:t>Rosenbloom</a:t>
            </a:r>
          </a:p>
          <a:p>
            <a:pPr lvl="1"/>
            <a:r>
              <a:rPr lang="en-US" dirty="0" smtClean="0"/>
              <a:t>Gertz sues Welch after he called him a “communist fronter”</a:t>
            </a:r>
          </a:p>
          <a:p>
            <a:pPr lvl="2"/>
            <a:r>
              <a:rPr lang="en-US" dirty="0" smtClean="0"/>
              <a:t>Gertz was a Chicago attorney suing in a high profile case</a:t>
            </a:r>
          </a:p>
          <a:p>
            <a:pPr lvl="2"/>
            <a:r>
              <a:rPr lang="en-US" dirty="0" smtClean="0"/>
              <a:t>Gertz said he was a private, not public figure</a:t>
            </a:r>
          </a:p>
          <a:p>
            <a:pPr lvl="2"/>
            <a:r>
              <a:rPr lang="en-US" dirty="0" smtClean="0"/>
              <a:t>He had just be thrust into the spotlight</a:t>
            </a:r>
          </a:p>
          <a:p>
            <a:pPr lvl="3"/>
            <a:r>
              <a:rPr lang="en-US" dirty="0" smtClean="0"/>
              <a:t>But because of the case</a:t>
            </a:r>
          </a:p>
          <a:p>
            <a:pPr lvl="1"/>
            <a:r>
              <a:rPr lang="en-US" dirty="0" smtClean="0"/>
              <a:t>The Court, by Powell, J. rules for Gertz in a 5-4 margin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095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Time, Inc. v. Firestone </a:t>
            </a:r>
            <a:r>
              <a:rPr lang="en-US" dirty="0" smtClean="0"/>
              <a:t>(1976)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Time, Inc. v. Firestone </a:t>
            </a:r>
            <a:r>
              <a:rPr lang="en-US" dirty="0"/>
              <a:t>(1976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Firestones were a noted couple because of their name</a:t>
            </a:r>
          </a:p>
          <a:p>
            <a:pPr lvl="1"/>
            <a:r>
              <a:rPr lang="en-US" dirty="0" smtClean="0"/>
              <a:t>They went through a contentious divorce</a:t>
            </a:r>
          </a:p>
          <a:p>
            <a:pPr lvl="2"/>
            <a:r>
              <a:rPr lang="en-US" dirty="0" smtClean="0"/>
              <a:t>Many of the allegations were found by the judge to be unreliable</a:t>
            </a:r>
          </a:p>
          <a:p>
            <a:pPr lvl="2"/>
            <a:r>
              <a:rPr lang="en-US" dirty="0" smtClean="0"/>
              <a:t>Time publishes a small story on the case and quoted things from the trial about affairs</a:t>
            </a:r>
          </a:p>
          <a:p>
            <a:pPr lvl="2"/>
            <a:r>
              <a:rPr lang="en-US" dirty="0" smtClean="0"/>
              <a:t>She requested a printed retraction based on the judge’s finding the allegations unreliable</a:t>
            </a:r>
          </a:p>
          <a:p>
            <a:pPr lvl="2"/>
            <a:r>
              <a:rPr lang="en-US" dirty="0" smtClean="0"/>
              <a:t>Time said she was a public figure and had to prove actual malice</a:t>
            </a:r>
          </a:p>
          <a:p>
            <a:pPr lvl="1"/>
            <a:r>
              <a:rPr lang="en-US" dirty="0" smtClean="0"/>
              <a:t>The Supreme Court ruled for Firestone</a:t>
            </a:r>
          </a:p>
          <a:p>
            <a:pPr lvl="2"/>
            <a:r>
              <a:rPr lang="en-US" dirty="0" smtClean="0"/>
              <a:t>Said she was only well known in a small circle </a:t>
            </a:r>
          </a:p>
          <a:p>
            <a:pPr lvl="2"/>
            <a:r>
              <a:rPr lang="en-US" dirty="0" smtClean="0"/>
              <a:t>Did not thrust herself into the spotlight</a:t>
            </a:r>
          </a:p>
          <a:p>
            <a:pPr lvl="1"/>
            <a:r>
              <a:rPr lang="en-US" dirty="0" smtClean="0"/>
              <a:t>Key is the individual’s status, not the nature of the story or event at the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829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Hustler Magazine v. </a:t>
            </a:r>
            <a:r>
              <a:rPr lang="en-US" i="1" dirty="0" smtClean="0"/>
              <a:t>Falwell </a:t>
            </a:r>
            <a:r>
              <a:rPr lang="en-US" dirty="0" smtClean="0"/>
              <a:t>(1988)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Rev. Jerry Falwell was a well-known Baptist minister from Lynchburg, Virginia</a:t>
            </a:r>
          </a:p>
          <a:p>
            <a:pPr lvl="2"/>
            <a:r>
              <a:rPr lang="en-US" dirty="0" smtClean="0"/>
              <a:t>Head of the conservative religious group the Moral Majority</a:t>
            </a:r>
          </a:p>
          <a:p>
            <a:pPr lvl="2"/>
            <a:r>
              <a:rPr lang="en-US" dirty="0" smtClean="0"/>
              <a:t>And a televangelist </a:t>
            </a:r>
          </a:p>
          <a:p>
            <a:pPr lvl="1"/>
            <a:r>
              <a:rPr lang="en-US" dirty="0" smtClean="0"/>
              <a:t>Larry Flynt was the publisher of </a:t>
            </a:r>
            <a:r>
              <a:rPr lang="en-US" i="1" dirty="0" smtClean="0"/>
              <a:t>Hustler Magazine</a:t>
            </a:r>
          </a:p>
          <a:p>
            <a:pPr lvl="2"/>
            <a:r>
              <a:rPr lang="en-US" dirty="0" smtClean="0"/>
              <a:t>He runs a parody against Falwell that said his first time was with his mother while both were drunk (from drinking an Italian liqueur called Campari) and in an outhouse</a:t>
            </a:r>
          </a:p>
          <a:p>
            <a:pPr lvl="2"/>
            <a:r>
              <a:rPr lang="en-US" dirty="0" smtClean="0"/>
              <a:t>At the bottom of the parody, it stated that it was a parody, and was fiction</a:t>
            </a:r>
          </a:p>
          <a:p>
            <a:pPr lvl="2"/>
            <a:r>
              <a:rPr lang="en-US" dirty="0" smtClean="0"/>
              <a:t>The trial court ruled for Falwell on an intentional infliction of emotional distress claim</a:t>
            </a:r>
          </a:p>
          <a:p>
            <a:pPr lvl="1"/>
            <a:r>
              <a:rPr lang="en-US" dirty="0" smtClean="0"/>
              <a:t>Everyone acknowledged Falwell was a public figure</a:t>
            </a:r>
          </a:p>
          <a:p>
            <a:pPr lvl="2"/>
            <a:r>
              <a:rPr lang="en-US" dirty="0" smtClean="0"/>
              <a:t>The question was whether he had a claim based on a parody that did not claim to be factually accurate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482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Hustler Magazine v. </a:t>
            </a:r>
            <a:r>
              <a:rPr lang="en-US" i="1" dirty="0" smtClean="0"/>
              <a:t>Falwell-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For Hustler Magazine and Larry Flynt</a:t>
            </a:r>
          </a:p>
          <a:p>
            <a:pPr lvl="2"/>
            <a:r>
              <a:rPr lang="en-US" dirty="0" smtClean="0"/>
              <a:t>This is more hyperbole</a:t>
            </a:r>
          </a:p>
          <a:p>
            <a:pPr lvl="2"/>
            <a:r>
              <a:rPr lang="en-US" dirty="0" smtClean="0"/>
              <a:t>Parody of public figures has a long tradition</a:t>
            </a:r>
          </a:p>
          <a:p>
            <a:pPr lvl="2"/>
            <a:r>
              <a:rPr lang="en-US" dirty="0" smtClean="0"/>
              <a:t>Actual malice requires a false statement of fact</a:t>
            </a:r>
          </a:p>
          <a:p>
            <a:pPr lvl="1"/>
            <a:r>
              <a:rPr lang="en-US" dirty="0" smtClean="0"/>
              <a:t>For the Rev. Jerry Falwell</a:t>
            </a:r>
          </a:p>
          <a:p>
            <a:pPr lvl="2"/>
            <a:r>
              <a:rPr lang="en-US" dirty="0" smtClean="0"/>
              <a:t>A balancing test would put his emotional distress first</a:t>
            </a:r>
          </a:p>
          <a:p>
            <a:pPr lvl="2"/>
            <a:r>
              <a:rPr lang="en-US" dirty="0" smtClean="0"/>
              <a:t>For intentional infliction of emotional distress the test should be intentional conduct of the individual in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827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Hustler Magazine v. Falwell-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Rehnquist, C.J. for a 8-0 Court (Kennedy not present for arguments)</a:t>
            </a:r>
          </a:p>
          <a:p>
            <a:pPr lvl="1"/>
            <a:r>
              <a:rPr lang="en-US" dirty="0" smtClean="0"/>
              <a:t>They decline to put his claims of emotional distress above free speech</a:t>
            </a:r>
          </a:p>
          <a:p>
            <a:pPr lvl="2"/>
            <a:r>
              <a:rPr lang="en-US" dirty="0" smtClean="0"/>
              <a:t>First Amendment does not recognize things as false</a:t>
            </a:r>
          </a:p>
          <a:p>
            <a:pPr lvl="2"/>
            <a:r>
              <a:rPr lang="en-US" dirty="0" smtClean="0"/>
              <a:t>Public figures may be subject to some pretty nasty attacks</a:t>
            </a:r>
          </a:p>
          <a:p>
            <a:pPr lvl="2"/>
            <a:r>
              <a:rPr lang="en-US" dirty="0" smtClean="0"/>
              <a:t>Adopting Falwell’s test would have a “chilling effect” on speech</a:t>
            </a:r>
          </a:p>
          <a:p>
            <a:pPr lvl="3"/>
            <a:r>
              <a:rPr lang="en-US" dirty="0" smtClean="0"/>
              <a:t>Outrageousness not going to cut it</a:t>
            </a:r>
          </a:p>
          <a:p>
            <a:pPr lvl="3"/>
            <a:r>
              <a:rPr lang="en-US" dirty="0" smtClean="0"/>
              <a:t>Still must show actual malice</a:t>
            </a:r>
          </a:p>
          <a:p>
            <a:pPr lvl="2"/>
            <a:r>
              <a:rPr lang="en-US" dirty="0" smtClean="0"/>
              <a:t>The motivations of Flynt were not important</a:t>
            </a:r>
          </a:p>
          <a:p>
            <a:pPr lvl="2"/>
            <a:r>
              <a:rPr lang="en-US" dirty="0" smtClean="0"/>
              <a:t>Country has a long history of political cartoons</a:t>
            </a:r>
          </a:p>
          <a:p>
            <a:pPr lvl="3"/>
            <a:r>
              <a:rPr lang="en-US" dirty="0" smtClean="0"/>
              <a:t>Some have been very caustic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0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More Boundaries of Free Expression </a:t>
            </a:r>
          </a:p>
          <a:p>
            <a:pPr lvl="1"/>
            <a:r>
              <a:rPr lang="en-US" dirty="0" smtClean="0"/>
              <a:t>Pages 335-348</a:t>
            </a:r>
          </a:p>
          <a:p>
            <a:pPr lvl="1"/>
            <a:r>
              <a:rPr lang="en-US" dirty="0" smtClean="0"/>
              <a:t>Obscenity I</a:t>
            </a:r>
          </a:p>
          <a:p>
            <a:pPr lvl="2"/>
            <a:r>
              <a:rPr lang="en-US" i="1" dirty="0" smtClean="0"/>
              <a:t>Roth v. United States </a:t>
            </a:r>
            <a:r>
              <a:rPr lang="en-US" dirty="0" smtClean="0"/>
              <a:t>(1957)</a:t>
            </a:r>
          </a:p>
          <a:p>
            <a:pPr lvl="2"/>
            <a:r>
              <a:rPr lang="en-US" i="1" dirty="0" smtClean="0"/>
              <a:t>Miller v. California </a:t>
            </a:r>
            <a:r>
              <a:rPr lang="en-US" dirty="0" smtClean="0"/>
              <a:t>(1973)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37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5068839" cy="3880772"/>
          </a:xfrm>
        </p:spPr>
        <p:txBody>
          <a:bodyPr/>
          <a:lstStyle/>
          <a:p>
            <a:r>
              <a:rPr lang="en-US" dirty="0" smtClean="0"/>
              <a:t>Boundaries </a:t>
            </a:r>
            <a:r>
              <a:rPr lang="en-US" dirty="0"/>
              <a:t>of Free Expression</a:t>
            </a:r>
          </a:p>
          <a:p>
            <a:pPr lvl="1"/>
            <a:r>
              <a:rPr lang="en-US" dirty="0"/>
              <a:t>Pages 321-335</a:t>
            </a:r>
          </a:p>
          <a:p>
            <a:pPr lvl="1"/>
            <a:r>
              <a:rPr lang="en-US" dirty="0"/>
              <a:t>Libel</a:t>
            </a:r>
          </a:p>
          <a:p>
            <a:pPr lvl="2"/>
            <a:r>
              <a:rPr lang="en-US" i="1" dirty="0"/>
              <a:t>New York Times v. Sullivan </a:t>
            </a:r>
            <a:r>
              <a:rPr lang="en-US" dirty="0"/>
              <a:t>(1964)</a:t>
            </a:r>
          </a:p>
          <a:p>
            <a:pPr lvl="2"/>
            <a:r>
              <a:rPr lang="en-US" i="1" dirty="0"/>
              <a:t>Hustler Magazine v. Falwell </a:t>
            </a:r>
            <a:r>
              <a:rPr lang="en-US" dirty="0"/>
              <a:t>(1988)</a:t>
            </a:r>
            <a:endParaRPr lang="en-US" i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518" y="609600"/>
            <a:ext cx="3603652" cy="5578988"/>
          </a:xfrm>
        </p:spPr>
      </p:pic>
    </p:spTree>
    <p:extLst>
      <p:ext uri="{BB962C8B-B14F-4D97-AF65-F5344CB8AC3E}">
        <p14:creationId xmlns:p14="http://schemas.microsoft.com/office/powerpoint/2010/main" val="49727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there limits to the First Amendment?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some things not included in First Amendment protections?</a:t>
            </a:r>
          </a:p>
          <a:p>
            <a:pPr lvl="1"/>
            <a:r>
              <a:rPr lang="en-US" dirty="0" smtClean="0"/>
              <a:t>We have already seen things that are not included</a:t>
            </a:r>
          </a:p>
          <a:p>
            <a:pPr lvl="2"/>
            <a:r>
              <a:rPr lang="en-US" dirty="0" smtClean="0"/>
              <a:t>Troop movements</a:t>
            </a:r>
          </a:p>
          <a:p>
            <a:pPr lvl="2"/>
            <a:r>
              <a:rPr lang="en-US" dirty="0" smtClean="0"/>
              <a:t>Less protections for school children</a:t>
            </a:r>
          </a:p>
          <a:p>
            <a:pPr lvl="2"/>
            <a:r>
              <a:rPr lang="en-US" dirty="0" smtClean="0"/>
              <a:t>Threats to violently overthrow the government</a:t>
            </a:r>
          </a:p>
          <a:p>
            <a:pPr lvl="2"/>
            <a:r>
              <a:rPr lang="en-US" dirty="0" smtClean="0"/>
              <a:t>Fraudulent commercial speech</a:t>
            </a:r>
          </a:p>
          <a:p>
            <a:pPr lvl="1"/>
            <a:r>
              <a:rPr lang="en-US" dirty="0" smtClean="0"/>
              <a:t>The purpose of the First Amendment was to protect legitimate expression</a:t>
            </a:r>
          </a:p>
          <a:p>
            <a:pPr lvl="2"/>
            <a:r>
              <a:rPr lang="en-US" dirty="0" smtClean="0"/>
              <a:t>Libel and obscenity were not meant to be protected</a:t>
            </a:r>
          </a:p>
          <a:p>
            <a:pPr lvl="3"/>
            <a:r>
              <a:rPr lang="en-US" dirty="0" smtClean="0"/>
              <a:t>But how far can the government go in restricting these?</a:t>
            </a:r>
          </a:p>
          <a:p>
            <a:pPr lvl="3"/>
            <a:r>
              <a:rPr lang="en-US" dirty="0" smtClean="0"/>
              <a:t>What about a chilling effect on speech?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212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Libel vs. slander</a:t>
            </a:r>
          </a:p>
          <a:p>
            <a:pPr lvl="1"/>
            <a:r>
              <a:rPr lang="en-US" dirty="0" smtClean="0"/>
              <a:t>Libel is written</a:t>
            </a:r>
          </a:p>
          <a:p>
            <a:pPr lvl="1"/>
            <a:r>
              <a:rPr lang="en-US" dirty="0" smtClean="0"/>
              <a:t>Slander is spoken</a:t>
            </a:r>
          </a:p>
          <a:p>
            <a:r>
              <a:rPr lang="en-US" dirty="0" smtClean="0"/>
              <a:t>Defenses to libel</a:t>
            </a:r>
          </a:p>
          <a:p>
            <a:pPr lvl="1"/>
            <a:r>
              <a:rPr lang="en-US" dirty="0" smtClean="0"/>
              <a:t>Truth</a:t>
            </a:r>
          </a:p>
          <a:p>
            <a:pPr lvl="1"/>
            <a:r>
              <a:rPr lang="en-US" dirty="0" smtClean="0"/>
              <a:t>Absence of malice</a:t>
            </a:r>
          </a:p>
          <a:p>
            <a:pPr lvl="1"/>
            <a:r>
              <a:rPr lang="en-US" dirty="0" smtClean="0"/>
              <a:t>Privilege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836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New York Times v. Sullivan </a:t>
            </a:r>
            <a:r>
              <a:rPr lang="en-US" dirty="0" smtClean="0"/>
              <a:t>(1964)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The New York Times ran an ad by civil rights leaders trying to raise money</a:t>
            </a:r>
          </a:p>
          <a:p>
            <a:pPr lvl="2"/>
            <a:r>
              <a:rPr lang="en-US" dirty="0" smtClean="0"/>
              <a:t>It criticized practices involving race in the South</a:t>
            </a:r>
            <a:r>
              <a:rPr lang="en-US" dirty="0" smtClean="0">
                <a:sym typeface="Wingdings" panose="05000000000000000000" pitchFamily="2" charset="2"/>
              </a:rPr>
              <a:t> including Montgomery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While it didn’t mention Sullivan by name, he took offense to criticism of how he handled himself civil rights protests suggested wrongdoing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He brings a lawsuit against the New York Times in the Alabama courts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The court said it contained falsehoods so it was unprotected speech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He won a judgment of $500,000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The Alabama Supreme Court found it libelous per se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They use this definition: “tend to injure a person libeled by them in his reputation, profession, trade or business, or charge him with an indictable offense, or tend to bring the individual into public contempt”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944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New York Times v. </a:t>
            </a:r>
            <a:r>
              <a:rPr lang="en-US" i="1" dirty="0" smtClean="0"/>
              <a:t>Sullivan-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For the NY Times</a:t>
            </a:r>
          </a:p>
          <a:p>
            <a:pPr lvl="2"/>
            <a:r>
              <a:rPr lang="en-US" dirty="0" smtClean="0"/>
              <a:t>Political expression is protected foremost by the First Amendment</a:t>
            </a:r>
          </a:p>
          <a:p>
            <a:pPr lvl="2"/>
            <a:r>
              <a:rPr lang="en-US" dirty="0" smtClean="0"/>
              <a:t>Government officials are not free from criticism</a:t>
            </a:r>
          </a:p>
          <a:p>
            <a:pPr lvl="2"/>
            <a:r>
              <a:rPr lang="en-US" dirty="0" smtClean="0"/>
              <a:t>Libel should only apply with actual malice as to the truth of the claims</a:t>
            </a:r>
          </a:p>
          <a:p>
            <a:pPr lvl="1"/>
            <a:r>
              <a:rPr lang="en-US" dirty="0" smtClean="0"/>
              <a:t>For Sullivan</a:t>
            </a:r>
          </a:p>
          <a:p>
            <a:pPr lvl="2"/>
            <a:r>
              <a:rPr lang="en-US" dirty="0" smtClean="0"/>
              <a:t>Libel is not protected by the First Amendment</a:t>
            </a:r>
          </a:p>
          <a:p>
            <a:pPr lvl="2"/>
            <a:r>
              <a:rPr lang="en-US" dirty="0" smtClean="0"/>
              <a:t>Commercial ads are not protected by the First Amendment</a:t>
            </a:r>
          </a:p>
          <a:p>
            <a:pPr lvl="2"/>
            <a:r>
              <a:rPr lang="en-US" dirty="0" smtClean="0"/>
              <a:t>Libel per se tests do not violate the First Amendment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586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New York Times v. Sullivan-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Brennan, J. for a 9-0 Court</a:t>
            </a:r>
          </a:p>
          <a:p>
            <a:pPr lvl="1"/>
            <a:r>
              <a:rPr lang="en-US" dirty="0" smtClean="0"/>
              <a:t>They rule against use of the libel per se standard</a:t>
            </a:r>
          </a:p>
          <a:p>
            <a:pPr lvl="2"/>
            <a:r>
              <a:rPr lang="en-US" dirty="0" smtClean="0"/>
              <a:t>They also reject the commercial advertisement claim that it is not protected</a:t>
            </a:r>
          </a:p>
          <a:p>
            <a:pPr lvl="2"/>
            <a:r>
              <a:rPr lang="en-US" dirty="0" smtClean="0"/>
              <a:t>He discusses the misguided Sedition Act of 1798</a:t>
            </a:r>
          </a:p>
          <a:p>
            <a:pPr lvl="2"/>
            <a:r>
              <a:rPr lang="en-US" dirty="0" smtClean="0"/>
              <a:t>Enforcement of the Alabama law could lead to self-censorship for fear of lawsuits</a:t>
            </a:r>
          </a:p>
          <a:p>
            <a:pPr lvl="1"/>
            <a:r>
              <a:rPr lang="en-US" dirty="0" smtClean="0"/>
              <a:t>The standard they develop is “actual malice”</a:t>
            </a:r>
          </a:p>
          <a:p>
            <a:pPr lvl="2"/>
            <a:r>
              <a:rPr lang="en-US" dirty="0" smtClean="0"/>
              <a:t>Whether the statement is made with knowledge that it was false or with reckless disregard of whether it was false or not</a:t>
            </a:r>
          </a:p>
          <a:p>
            <a:pPr lvl="2"/>
            <a:r>
              <a:rPr lang="en-US" dirty="0" smtClean="0"/>
              <a:t>States are thus limited in their ability to impose damages in libel cases</a:t>
            </a:r>
          </a:p>
          <a:p>
            <a:pPr lvl="2"/>
            <a:r>
              <a:rPr lang="en-US" dirty="0" smtClean="0"/>
              <a:t>Makes proving these cases very difficult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708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New York Times v. Sullivan- </a:t>
            </a:r>
            <a:r>
              <a:rPr lang="en-US" dirty="0" smtClean="0"/>
              <a:t>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Black, J. joined by Douglas, J. concurring</a:t>
            </a:r>
          </a:p>
          <a:p>
            <a:pPr lvl="1"/>
            <a:r>
              <a:rPr lang="en-US" dirty="0" smtClean="0"/>
              <a:t>He thinks that the First Amendment doesn’t just limit as state’s power to award damages based on libel</a:t>
            </a:r>
          </a:p>
          <a:p>
            <a:pPr lvl="2"/>
            <a:r>
              <a:rPr lang="en-US" dirty="0" smtClean="0"/>
              <a:t>He thinks it completely prohibits it</a:t>
            </a:r>
          </a:p>
          <a:p>
            <a:pPr lvl="2"/>
            <a:r>
              <a:rPr lang="en-US" dirty="0" smtClean="0"/>
              <a:t>He thinks the privilege is absolute and unconditional and wouldn’t use actual malice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590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Expansion of the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Curtis </a:t>
            </a:r>
            <a:r>
              <a:rPr lang="en-US" i="1" dirty="0" smtClean="0"/>
              <a:t>Publishing </a:t>
            </a:r>
            <a:r>
              <a:rPr lang="en-US" i="1" dirty="0"/>
              <a:t>Company v. Butts </a:t>
            </a:r>
            <a:r>
              <a:rPr lang="en-US" dirty="0"/>
              <a:t>(1967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Lawsuit based on a magazine article that Butts had fixed a college football game</a:t>
            </a:r>
          </a:p>
          <a:p>
            <a:pPr lvl="2"/>
            <a:r>
              <a:rPr lang="en-US" dirty="0" smtClean="0"/>
              <a:t>Trial court rules for Butts</a:t>
            </a:r>
            <a:r>
              <a:rPr lang="en-US" dirty="0" smtClean="0">
                <a:sym typeface="Wingdings" panose="05000000000000000000" pitchFamily="2" charset="2"/>
              </a:rPr>
              <a:t> magazine acted with reckless disregard for the truth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Said he was not a public figure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ublic </a:t>
            </a:r>
            <a:r>
              <a:rPr lang="en-US" dirty="0"/>
              <a:t>figures who are not public officials may still sue news organizations if they disseminate information about them which is recklessly gathered and </a:t>
            </a:r>
            <a:r>
              <a:rPr lang="en-US" dirty="0" smtClean="0"/>
              <a:t>unchecked</a:t>
            </a:r>
          </a:p>
          <a:p>
            <a:pPr lvl="2"/>
            <a:r>
              <a:rPr lang="en-US" dirty="0" smtClean="0"/>
              <a:t>A 5-4 Court found for Buts</a:t>
            </a:r>
          </a:p>
          <a:p>
            <a:r>
              <a:rPr lang="en-US" i="1" dirty="0"/>
              <a:t>Associated Press v. Walker </a:t>
            </a:r>
            <a:r>
              <a:rPr lang="en-US" dirty="0"/>
              <a:t>(1967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Lawsuit based on an AP article that Walker had led a riot in 1962 Mississippi</a:t>
            </a:r>
          </a:p>
          <a:p>
            <a:pPr lvl="2"/>
            <a:r>
              <a:rPr lang="en-US" dirty="0" smtClean="0"/>
              <a:t>Wins at the jury level, but judge reverses saying he is essentially a public figure</a:t>
            </a:r>
          </a:p>
          <a:p>
            <a:pPr lvl="2"/>
            <a:r>
              <a:rPr lang="en-US" dirty="0" smtClean="0"/>
              <a:t>Using the same standard as </a:t>
            </a:r>
            <a:r>
              <a:rPr lang="en-US" i="1" dirty="0" smtClean="0"/>
              <a:t>Butts</a:t>
            </a:r>
            <a:r>
              <a:rPr lang="en-US" dirty="0" smtClean="0"/>
              <a:t>, the Court finds 9-0 that Walker did not meet this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9103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1218</Words>
  <Application>Microsoft Office PowerPoint</Application>
  <PresentationFormat>Widescreen</PresentationFormat>
  <Paragraphs>139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 Lecture 24 Chapter 7</vt:lpstr>
      <vt:lpstr>This Lecture</vt:lpstr>
      <vt:lpstr>Are there limits to the First Amendment?</vt:lpstr>
      <vt:lpstr>Libel</vt:lpstr>
      <vt:lpstr>New York Times v. Sullivan (1964)</vt:lpstr>
      <vt:lpstr>New York Times v. Sullivan- II</vt:lpstr>
      <vt:lpstr>New York Times v. Sullivan- III</vt:lpstr>
      <vt:lpstr>New York Times v. Sullivan- IV</vt:lpstr>
      <vt:lpstr>Expansion of the Test</vt:lpstr>
      <vt:lpstr>Rosenbloom v. Metromedia (1971)</vt:lpstr>
      <vt:lpstr>Gertz v. Welch (1974)</vt:lpstr>
      <vt:lpstr>Time, Inc. v. Firestone (1976)</vt:lpstr>
      <vt:lpstr>Hustler Magazine v. Falwell (1988)</vt:lpstr>
      <vt:lpstr>Hustler Magazine v. Falwell- II</vt:lpstr>
      <vt:lpstr>Hustler Magazine v. Falwell- III</vt:lpstr>
      <vt:lpstr>Next Lecture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Lecture 24 Chapter 7</dc:title>
  <dc:creator>Shawn Donahue</dc:creator>
  <cp:lastModifiedBy>Shawn Donahue</cp:lastModifiedBy>
  <cp:revision>16</cp:revision>
  <dcterms:created xsi:type="dcterms:W3CDTF">2017-04-18T04:36:38Z</dcterms:created>
  <dcterms:modified xsi:type="dcterms:W3CDTF">2017-04-18T21:52:20Z</dcterms:modified>
</cp:coreProperties>
</file>