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4E6D5-396E-49FD-AD64-71335970B6AF}" type="datetimeFigureOut">
              <a:rPr lang="en-US" smtClean="0"/>
              <a:t>6/16/2016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9DC324-B7BC-4145-B110-587688184D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991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68293-B115-496F-8DDA-2080A00D0AE0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303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404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57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7769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105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6624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284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62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970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584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737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641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021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02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654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761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55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9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23691"/>
            <a:ext cx="7766936" cy="1646302"/>
          </a:xfrm>
        </p:spPr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25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Commerce Power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</a:t>
            </a:r>
            <a:r>
              <a:rPr lang="en-US" dirty="0" smtClean="0"/>
              <a:t>2: Industrial Revolution Cases 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298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of Railroads- </a:t>
            </a:r>
            <a:br>
              <a:rPr lang="en-US" dirty="0" smtClean="0"/>
            </a:br>
            <a:r>
              <a:rPr lang="en-US" i="1" dirty="0" smtClean="0"/>
              <a:t>The Shreveport Doctrine- </a:t>
            </a: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did not mean the Court closed off all challenges to monopolies</a:t>
            </a:r>
          </a:p>
          <a:p>
            <a:pPr lvl="1"/>
            <a:r>
              <a:rPr lang="en-US" dirty="0" smtClean="0"/>
              <a:t>They allowed quite a bit in the area of transportation</a:t>
            </a:r>
          </a:p>
          <a:p>
            <a:pPr lvl="2"/>
            <a:r>
              <a:rPr lang="en-US" dirty="0" smtClean="0"/>
              <a:t>So railroads- the primary means for transporting goods in the country at the time</a:t>
            </a:r>
          </a:p>
          <a:p>
            <a:pPr lvl="1"/>
            <a:r>
              <a:rPr lang="en-US" i="1" dirty="0" smtClean="0"/>
              <a:t>Northern Securities Company v. United States</a:t>
            </a:r>
            <a:r>
              <a:rPr lang="en-US" dirty="0"/>
              <a:t> </a:t>
            </a:r>
            <a:r>
              <a:rPr lang="en-US" dirty="0" smtClean="0"/>
              <a:t>(1904)</a:t>
            </a:r>
          </a:p>
          <a:p>
            <a:pPr lvl="2"/>
            <a:r>
              <a:rPr lang="en-US" dirty="0" smtClean="0"/>
              <a:t>They had allowed regulation of interstate sale of pipe before in </a:t>
            </a:r>
            <a:r>
              <a:rPr lang="en-US" i="1" dirty="0" smtClean="0"/>
              <a:t>Addyson Pipe and Steel Company v. United States</a:t>
            </a:r>
            <a:r>
              <a:rPr lang="en-US" dirty="0" smtClean="0"/>
              <a:t> (1899)</a:t>
            </a:r>
          </a:p>
          <a:p>
            <a:pPr lvl="2"/>
            <a:r>
              <a:rPr lang="en-US" dirty="0" smtClean="0"/>
              <a:t>Here, they blocked a railroad merger</a:t>
            </a:r>
          </a:p>
          <a:p>
            <a:pPr lvl="2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40687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of Railroads- </a:t>
            </a:r>
            <a:br>
              <a:rPr lang="en-US" dirty="0"/>
            </a:br>
            <a:r>
              <a:rPr lang="en-US" i="1" dirty="0"/>
              <a:t>The Shreveport Doctrine-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on the </a:t>
            </a:r>
            <a:r>
              <a:rPr lang="en-US" i="1" dirty="0"/>
              <a:t>Shreveport </a:t>
            </a:r>
            <a:r>
              <a:rPr lang="en-US" i="1" dirty="0" smtClean="0"/>
              <a:t>Doctrine</a:t>
            </a:r>
          </a:p>
          <a:p>
            <a:pPr lvl="1"/>
            <a:r>
              <a:rPr lang="en-US" i="1" dirty="0"/>
              <a:t>Houston, E &amp; W Texas Railway Company v. United States </a:t>
            </a:r>
            <a:r>
              <a:rPr lang="en-US" dirty="0"/>
              <a:t>(1914)</a:t>
            </a:r>
          </a:p>
          <a:p>
            <a:pPr lvl="2"/>
            <a:r>
              <a:rPr lang="en-US" dirty="0"/>
              <a:t>The company served three cities- Houston, Dallas, and Shreveport</a:t>
            </a:r>
          </a:p>
          <a:p>
            <a:pPr lvl="2"/>
            <a:r>
              <a:rPr lang="en-US" dirty="0"/>
              <a:t>The intrastate lines were regulated by Texas, and the one to Shreveport by the ICC</a:t>
            </a:r>
          </a:p>
          <a:p>
            <a:pPr lvl="2"/>
            <a:r>
              <a:rPr lang="en-US" dirty="0"/>
              <a:t>The rates by the Texas Railroad Commission were lower than the ICC</a:t>
            </a:r>
          </a:p>
          <a:p>
            <a:pPr lvl="3"/>
            <a:r>
              <a:rPr lang="en-US" dirty="0"/>
              <a:t>This was to discourage business being done in Louisiana</a:t>
            </a:r>
          </a:p>
          <a:p>
            <a:pPr lvl="3"/>
            <a:r>
              <a:rPr lang="en-US" dirty="0"/>
              <a:t>The ICC ordered the Texas Railroad Commission to match the ICC rates</a:t>
            </a:r>
          </a:p>
          <a:p>
            <a:pPr lvl="2"/>
            <a:r>
              <a:rPr lang="en-US" dirty="0"/>
              <a:t>Chief Justice </a:t>
            </a:r>
            <a:r>
              <a:rPr lang="en-US" dirty="0" smtClean="0"/>
              <a:t>Hughes writes for a 7-2 Court</a:t>
            </a:r>
          </a:p>
          <a:p>
            <a:pPr lvl="3"/>
            <a:r>
              <a:rPr lang="en-US" dirty="0" smtClean="0"/>
              <a:t>The Commerce power extended </a:t>
            </a:r>
            <a:r>
              <a:rPr lang="en-US" dirty="0"/>
              <a:t>to "matters having such a close and substantial relation to interstate </a:t>
            </a:r>
            <a:r>
              <a:rPr lang="en-US" dirty="0" smtClean="0"/>
              <a:t>traffic”- it is immaterial that intrastate rates are involved here</a:t>
            </a:r>
          </a:p>
          <a:p>
            <a:pPr lvl="3"/>
            <a:r>
              <a:rPr lang="en-US" dirty="0" smtClean="0"/>
              <a:t>So Congress can regulate when failure to do so would cripple, retard or destroy interstate commerce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247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of Commerce Doctrine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cases deal with meatpacking</a:t>
            </a:r>
          </a:p>
          <a:p>
            <a:pPr lvl="1"/>
            <a:r>
              <a:rPr lang="en-US" dirty="0" smtClean="0"/>
              <a:t>A few companies had gained control of the stockyards</a:t>
            </a:r>
          </a:p>
          <a:p>
            <a:pPr lvl="1"/>
            <a:r>
              <a:rPr lang="en-US" dirty="0" smtClean="0"/>
              <a:t>They were forcing farmers and ranchers to accept unreasonably low prices</a:t>
            </a:r>
          </a:p>
          <a:p>
            <a:pPr lvl="1"/>
            <a:r>
              <a:rPr lang="en-US" i="1" dirty="0" smtClean="0"/>
              <a:t>Swift &amp; Company v. United States </a:t>
            </a:r>
            <a:r>
              <a:rPr lang="en-US" dirty="0" smtClean="0"/>
              <a:t>(1905)</a:t>
            </a:r>
          </a:p>
          <a:p>
            <a:pPr lvl="2"/>
            <a:r>
              <a:rPr lang="en-US" dirty="0" smtClean="0"/>
              <a:t>Justice Holmes writes for a unanimous court that it applies to the stockyards</a:t>
            </a:r>
          </a:p>
          <a:p>
            <a:pPr lvl="2"/>
            <a:r>
              <a:rPr lang="en-US" dirty="0" smtClean="0"/>
              <a:t>The commercial sale of beef begins when the cattle leave the range to the final sale</a:t>
            </a:r>
          </a:p>
          <a:p>
            <a:pPr lvl="2"/>
            <a:r>
              <a:rPr lang="en-US" dirty="0" smtClean="0"/>
              <a:t>Stream of commerce means that the federal government can regulate from the point of its origin to the point of termination</a:t>
            </a:r>
          </a:p>
          <a:p>
            <a:pPr lvl="2"/>
            <a:r>
              <a:rPr lang="en-US" dirty="0" smtClean="0"/>
              <a:t>This was distinguished from manufacturing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0" y="0"/>
            <a:ext cx="47625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979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Stafford v. Wallace</a:t>
            </a:r>
            <a:r>
              <a:rPr lang="en-US" dirty="0"/>
              <a:t> </a:t>
            </a:r>
            <a:r>
              <a:rPr lang="en-US" dirty="0" smtClean="0"/>
              <a:t>(1922)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233325"/>
            <a:ext cx="8596668" cy="3880773"/>
          </a:xfrm>
        </p:spPr>
        <p:txBody>
          <a:bodyPr/>
          <a:lstStyle/>
          <a:p>
            <a:r>
              <a:rPr lang="en-US" i="1" dirty="0"/>
              <a:t>Stafford v. Wallace</a:t>
            </a:r>
            <a:r>
              <a:rPr lang="en-US" dirty="0"/>
              <a:t> (1922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Background</a:t>
            </a:r>
          </a:p>
          <a:p>
            <a:pPr lvl="2"/>
            <a:r>
              <a:rPr lang="en-US" dirty="0" smtClean="0"/>
              <a:t>Congress decides to go further in regulating the meatpacking industry with the Packers and Stockyards Act of 1921</a:t>
            </a:r>
          </a:p>
          <a:p>
            <a:pPr lvl="2"/>
            <a:r>
              <a:rPr lang="en-US" dirty="0" smtClean="0"/>
              <a:t>It prohibited any unfair, discriminatory, or deceptive practices</a:t>
            </a:r>
          </a:p>
          <a:p>
            <a:pPr lvl="2"/>
            <a:r>
              <a:rPr lang="en-US" dirty="0" smtClean="0"/>
              <a:t>Stockyard dealer and commission men had to register with the Secretary of Agriculture</a:t>
            </a:r>
          </a:p>
          <a:p>
            <a:pPr lvl="2"/>
            <a:r>
              <a:rPr lang="en-US" dirty="0" smtClean="0"/>
              <a:t>The Secretary of Agriculture had wide authority to make rules and regulations, including the setting of rates and record keeping</a:t>
            </a:r>
          </a:p>
          <a:p>
            <a:pPr lvl="1"/>
            <a:r>
              <a:rPr lang="en-US" dirty="0" smtClean="0"/>
              <a:t>Question: Did Congress have the authority under the Commerce Clause to enforce this particular law?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734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Stafford v. </a:t>
            </a:r>
            <a:r>
              <a:rPr lang="en-US" i="1" dirty="0" smtClean="0"/>
              <a:t>Wallace</a:t>
            </a:r>
            <a:r>
              <a:rPr lang="en-US" dirty="0" smtClean="0"/>
              <a:t>-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Arguments</a:t>
            </a:r>
          </a:p>
          <a:p>
            <a:pPr lvl="1"/>
            <a:r>
              <a:rPr lang="en-US" dirty="0" smtClean="0"/>
              <a:t>For Stafford (strike down the law)</a:t>
            </a:r>
          </a:p>
          <a:p>
            <a:pPr lvl="2"/>
            <a:r>
              <a:rPr lang="en-US" dirty="0" smtClean="0"/>
              <a:t>The dealers are not engaged in interstate commerce within the stockyards</a:t>
            </a:r>
          </a:p>
          <a:p>
            <a:pPr lvl="2"/>
            <a:r>
              <a:rPr lang="en-US" dirty="0" smtClean="0"/>
              <a:t>Their dealings are wholly within the state</a:t>
            </a:r>
          </a:p>
          <a:p>
            <a:pPr lvl="2"/>
            <a:r>
              <a:rPr lang="en-US" dirty="0" smtClean="0"/>
              <a:t>Transportation ceases when it reaches the stockyards</a:t>
            </a:r>
          </a:p>
          <a:p>
            <a:pPr lvl="2"/>
            <a:r>
              <a:rPr lang="en-US" dirty="0" smtClean="0"/>
              <a:t>This would mean Congress could also regulate those feed the cattle, so on</a:t>
            </a:r>
          </a:p>
          <a:p>
            <a:pPr lvl="1"/>
            <a:r>
              <a:rPr lang="en-US" dirty="0" smtClean="0"/>
              <a:t>For the United States (uphold the law)</a:t>
            </a:r>
          </a:p>
          <a:p>
            <a:pPr lvl="2"/>
            <a:r>
              <a:rPr lang="en-US" dirty="0" smtClean="0"/>
              <a:t>This is part of the instrumentalities of commerce</a:t>
            </a:r>
          </a:p>
          <a:p>
            <a:pPr lvl="2"/>
            <a:r>
              <a:rPr lang="en-US" dirty="0" smtClean="0"/>
              <a:t>The question should be whether Congress could designate them and their transactions as part of the current of commerce- and the answer is 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349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Stafford v. Wallace</a:t>
            </a:r>
            <a:r>
              <a:rPr lang="en-US" dirty="0"/>
              <a:t>- </a:t>
            </a:r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6128711" cy="388077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Chief Justice Taft writes for a 7-1 Court</a:t>
            </a:r>
          </a:p>
          <a:p>
            <a:pPr lvl="1"/>
            <a:r>
              <a:rPr lang="en-US" dirty="0" smtClean="0"/>
              <a:t>Taft is worried of the consequences of monopolies</a:t>
            </a:r>
          </a:p>
          <a:p>
            <a:pPr lvl="2"/>
            <a:r>
              <a:rPr lang="en-US" dirty="0" smtClean="0"/>
              <a:t>Lower prices to the ranchers, higher prices to consumers</a:t>
            </a:r>
          </a:p>
          <a:p>
            <a:pPr lvl="2"/>
            <a:r>
              <a:rPr lang="en-US" dirty="0" smtClean="0"/>
              <a:t>As President Taft had continued TR’s anti-trust policies and did some of his own- US Steel</a:t>
            </a:r>
          </a:p>
          <a:p>
            <a:pPr lvl="2"/>
            <a:r>
              <a:rPr lang="en-US" dirty="0" smtClean="0"/>
              <a:t>The stockyards are not the final destination</a:t>
            </a:r>
          </a:p>
          <a:p>
            <a:pPr lvl="2"/>
            <a:r>
              <a:rPr lang="en-US" dirty="0" smtClean="0"/>
              <a:t>The commission men and dealers do not stop the flow, but are part of it</a:t>
            </a:r>
          </a:p>
          <a:p>
            <a:pPr lvl="2"/>
            <a:r>
              <a:rPr lang="en-US" dirty="0" smtClean="0"/>
              <a:t>The goal of this act is to promote the flow of commerce</a:t>
            </a:r>
          </a:p>
          <a:p>
            <a:r>
              <a:rPr lang="en-US" dirty="0" smtClean="0"/>
              <a:t>The federal government gets another win</a:t>
            </a:r>
          </a:p>
          <a:p>
            <a:pPr lvl="1"/>
            <a:r>
              <a:rPr lang="en-US" i="1" dirty="0" smtClean="0"/>
              <a:t>Chicago Board of Trade v. Olson </a:t>
            </a:r>
            <a:r>
              <a:rPr lang="en-US" dirty="0" smtClean="0"/>
              <a:t>(1923)</a:t>
            </a:r>
          </a:p>
          <a:p>
            <a:pPr lvl="2"/>
            <a:r>
              <a:rPr lang="en-US" dirty="0" smtClean="0"/>
              <a:t>Bringing in grain exchanges was permitted as well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885" y="0"/>
            <a:ext cx="52351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321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finish up on the Industrial Revolution cases regarding interstate commerce, and focus on it as a federal police power</a:t>
            </a:r>
          </a:p>
          <a:p>
            <a:pPr lvl="1"/>
            <a:r>
              <a:rPr lang="en-US" dirty="0" smtClean="0"/>
              <a:t>Pages 431-439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302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lecture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cover the mater on attempts to define the commerce power in the wake of the Industrial Revolution</a:t>
            </a:r>
          </a:p>
          <a:p>
            <a:pPr lvl="1"/>
            <a:r>
              <a:rPr lang="en-US" dirty="0" smtClean="0"/>
              <a:t>Pages 422-431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179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post Civil War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in the economy</a:t>
            </a:r>
          </a:p>
          <a:p>
            <a:pPr lvl="1"/>
            <a:r>
              <a:rPr lang="en-US" dirty="0" smtClean="0"/>
              <a:t>Country goes from mostly very small businesses that operate in small areas to large interstate corporations</a:t>
            </a:r>
          </a:p>
          <a:p>
            <a:pPr lvl="2"/>
            <a:r>
              <a:rPr lang="en-US" dirty="0" smtClean="0"/>
              <a:t>These included railroads and pipelines which went across state lines</a:t>
            </a:r>
          </a:p>
          <a:p>
            <a:pPr lvl="2"/>
            <a:r>
              <a:rPr lang="en-US" dirty="0" smtClean="0"/>
              <a:t>This also led to big businesses that turned into monopolies</a:t>
            </a:r>
          </a:p>
          <a:p>
            <a:pPr lvl="2"/>
            <a:r>
              <a:rPr lang="en-US" dirty="0" smtClean="0"/>
              <a:t>They often exploited workers- which eventually led to unions</a:t>
            </a:r>
          </a:p>
          <a:p>
            <a:pPr lvl="3"/>
            <a:r>
              <a:rPr lang="en-US" dirty="0" smtClean="0"/>
              <a:t>Low wages, no benefits, and workplace deaths were common</a:t>
            </a:r>
          </a:p>
          <a:p>
            <a:pPr lvl="2"/>
            <a:r>
              <a:rPr lang="en-US" dirty="0" smtClean="0"/>
              <a:t>They often employed children at low wages</a:t>
            </a:r>
          </a:p>
          <a:p>
            <a:pPr lvl="1"/>
            <a:r>
              <a:rPr lang="en-US" dirty="0" smtClean="0"/>
              <a:t>Congress sought to regulate some of these practices</a:t>
            </a:r>
          </a:p>
          <a:p>
            <a:pPr lvl="2"/>
            <a:r>
              <a:rPr lang="en-US" dirty="0" smtClean="0"/>
              <a:t>Through their commerce power as a federal police power</a:t>
            </a:r>
          </a:p>
          <a:p>
            <a:pPr lvl="2"/>
            <a:r>
              <a:rPr lang="en-US" dirty="0" smtClean="0"/>
              <a:t>Critics attacked this as exceeding its commerce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132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Commerce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Court seemed to take a dim view on Congress having this much power under the Commerce Clause</a:t>
            </a:r>
          </a:p>
          <a:p>
            <a:pPr lvl="1"/>
            <a:r>
              <a:rPr lang="en-US" dirty="0" smtClean="0"/>
              <a:t>Two major pieces of legislation</a:t>
            </a:r>
          </a:p>
          <a:p>
            <a:pPr lvl="2"/>
            <a:r>
              <a:rPr lang="en-US" dirty="0" smtClean="0"/>
              <a:t>The Interstate Commerce Act of 1887- railroad regulation</a:t>
            </a:r>
          </a:p>
          <a:p>
            <a:pPr lvl="2"/>
            <a:r>
              <a:rPr lang="en-US" dirty="0" smtClean="0"/>
              <a:t>The Sherman Anti-Trust Act of 1890- designed to break up monopolies</a:t>
            </a:r>
          </a:p>
          <a:p>
            <a:pPr lvl="2"/>
            <a:r>
              <a:rPr lang="en-US" dirty="0" smtClean="0"/>
              <a:t>Big business challenged them as they were intrastate commerce regulation, not interstate</a:t>
            </a:r>
          </a:p>
          <a:p>
            <a:pPr lvl="3"/>
            <a:r>
              <a:rPr lang="en-US" dirty="0" smtClean="0"/>
              <a:t>Deciding what was interstate versus intrastate was not that easy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073" y="3803073"/>
            <a:ext cx="3054927" cy="305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094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Manufacturing and its Relationship to Interstate Commerce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industries had become uncompetitive</a:t>
            </a:r>
          </a:p>
          <a:p>
            <a:pPr lvl="1"/>
            <a:r>
              <a:rPr lang="en-US" dirty="0" smtClean="0"/>
              <a:t>Monopolies or trusts</a:t>
            </a:r>
          </a:p>
          <a:p>
            <a:pPr lvl="1"/>
            <a:r>
              <a:rPr lang="en-US" dirty="0" smtClean="0"/>
              <a:t>Steel, oil, meatpacking, sugar</a:t>
            </a:r>
          </a:p>
          <a:p>
            <a:pPr lvl="1"/>
            <a:r>
              <a:rPr lang="en-US" dirty="0" smtClean="0"/>
              <a:t>“restraint of trade”</a:t>
            </a:r>
          </a:p>
          <a:p>
            <a:pPr lvl="1"/>
            <a:r>
              <a:rPr lang="en-US" i="1" dirty="0" smtClean="0"/>
              <a:t>Veazie v. Moor </a:t>
            </a:r>
            <a:r>
              <a:rPr lang="en-US" dirty="0" smtClean="0"/>
              <a:t>(1853)- Interstate commerce power did not extend to manufacturing</a:t>
            </a:r>
          </a:p>
          <a:p>
            <a:pPr lvl="1"/>
            <a:r>
              <a:rPr lang="en-US" i="1" dirty="0" smtClean="0"/>
              <a:t>Kidd v. Pearson</a:t>
            </a:r>
            <a:r>
              <a:rPr lang="en-US" dirty="0" smtClean="0"/>
              <a:t> (1888)</a:t>
            </a:r>
          </a:p>
          <a:p>
            <a:pPr lvl="2"/>
            <a:r>
              <a:rPr lang="en-US" dirty="0" smtClean="0"/>
              <a:t>An Iowa law prohibited the production of alcoholic beverages in the state</a:t>
            </a:r>
          </a:p>
          <a:p>
            <a:pPr lvl="2"/>
            <a:r>
              <a:rPr lang="en-US" dirty="0" smtClean="0"/>
              <a:t>It was challenged by saying it could be shipped out of state, so it was unconstitutional</a:t>
            </a:r>
          </a:p>
          <a:p>
            <a:pPr lvl="2"/>
            <a:r>
              <a:rPr lang="en-US" dirty="0" smtClean="0"/>
              <a:t>They do not include manufacturing</a:t>
            </a:r>
          </a:p>
          <a:p>
            <a:pPr lvl="2"/>
            <a:r>
              <a:rPr lang="en-US" dirty="0" smtClean="0"/>
              <a:t>They seem to limit it to buying, selling, and transportation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434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United States v. E.C. Knight Co. </a:t>
            </a:r>
            <a:r>
              <a:rPr lang="en-US" dirty="0" smtClean="0"/>
              <a:t>(1895)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United States v. E.C. Knight Co. </a:t>
            </a:r>
            <a:r>
              <a:rPr lang="en-US" dirty="0"/>
              <a:t>(1895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Background</a:t>
            </a:r>
          </a:p>
          <a:p>
            <a:pPr lvl="2"/>
            <a:r>
              <a:rPr lang="en-US" dirty="0" smtClean="0"/>
              <a:t>The American Sugar Refining Company controlled 65% of the refining capacity nationwide</a:t>
            </a:r>
          </a:p>
          <a:p>
            <a:pPr lvl="2"/>
            <a:r>
              <a:rPr lang="en-US" dirty="0" smtClean="0"/>
              <a:t>Four Pennsylvania refiners had another 33%</a:t>
            </a:r>
          </a:p>
          <a:p>
            <a:pPr lvl="2"/>
            <a:r>
              <a:rPr lang="en-US" dirty="0" smtClean="0"/>
              <a:t>The company sought to buy out the Pennsylvania refiners, including E.C. Knight Company</a:t>
            </a:r>
          </a:p>
          <a:p>
            <a:pPr lvl="2"/>
            <a:r>
              <a:rPr lang="en-US" dirty="0" smtClean="0"/>
              <a:t>This would give it 98% of the sugar market</a:t>
            </a:r>
          </a:p>
          <a:p>
            <a:pPr lvl="2"/>
            <a:r>
              <a:rPr lang="en-US" dirty="0" smtClean="0"/>
              <a:t>The federal government sued to block the sale as a monopoly in restraint of trade</a:t>
            </a:r>
          </a:p>
          <a:p>
            <a:pPr lvl="3"/>
            <a:r>
              <a:rPr lang="en-US" dirty="0" smtClean="0"/>
              <a:t>Under the Sherman Anti-Trust Act</a:t>
            </a:r>
          </a:p>
          <a:p>
            <a:pPr lvl="2"/>
            <a:r>
              <a:rPr lang="en-US" dirty="0" smtClean="0"/>
              <a:t>Some say the Attorney General threw the case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0432" y="2160589"/>
            <a:ext cx="3041568" cy="3688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493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United States v. E.C. Knight </a:t>
            </a:r>
            <a:r>
              <a:rPr lang="en-US" i="1" dirty="0" smtClean="0"/>
              <a:t>Co.</a:t>
            </a:r>
            <a:r>
              <a:rPr lang="en-US" dirty="0" smtClean="0"/>
              <a:t>-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Question: Did Congress go beyond its powers to regulate interstate commerce with the Sherman Anti-Trust Act?</a:t>
            </a:r>
          </a:p>
          <a:p>
            <a:r>
              <a:rPr lang="en-US" dirty="0" smtClean="0"/>
              <a:t>Arguments</a:t>
            </a:r>
          </a:p>
          <a:p>
            <a:pPr lvl="1"/>
            <a:r>
              <a:rPr lang="en-US" dirty="0" smtClean="0"/>
              <a:t>For the United States (don’t allow the sale</a:t>
            </a:r>
          </a:p>
          <a:p>
            <a:pPr lvl="2"/>
            <a:r>
              <a:rPr lang="en-US" dirty="0" smtClean="0"/>
              <a:t>Sugar must be shipped in interstate commerce</a:t>
            </a:r>
          </a:p>
          <a:p>
            <a:pPr lvl="2"/>
            <a:r>
              <a:rPr lang="en-US" dirty="0" smtClean="0"/>
              <a:t>The products are sold and distributed across all the states- they were engaged in trade</a:t>
            </a:r>
          </a:p>
          <a:p>
            <a:pPr lvl="1"/>
            <a:r>
              <a:rPr lang="en-US" dirty="0" smtClean="0"/>
              <a:t>For E.C. Knight (allow the sale)</a:t>
            </a:r>
          </a:p>
          <a:p>
            <a:pPr lvl="2"/>
            <a:r>
              <a:rPr lang="en-US" dirty="0" smtClean="0"/>
              <a:t>The commerce power does not extend to manufacturing</a:t>
            </a:r>
          </a:p>
          <a:p>
            <a:pPr lvl="3"/>
            <a:r>
              <a:rPr lang="en-US" dirty="0" smtClean="0"/>
              <a:t>Even if they are intended to be sold out of state later</a:t>
            </a:r>
          </a:p>
          <a:p>
            <a:pPr lvl="3"/>
            <a:r>
              <a:rPr lang="en-US" dirty="0" smtClean="0"/>
              <a:t>It only apples to contracts to buy, sell, exchange goods and their transportation</a:t>
            </a:r>
          </a:p>
          <a:p>
            <a:pPr lvl="2"/>
            <a:r>
              <a:rPr lang="en-US" dirty="0" smtClean="0"/>
              <a:t>To keep the products in one state would be a restraint of trade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673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United States v. E.C. Knight Co.</a:t>
            </a:r>
            <a:r>
              <a:rPr lang="en-US" dirty="0"/>
              <a:t>- </a:t>
            </a:r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Chief Justice Fuller writes for a 8-1 Court</a:t>
            </a:r>
          </a:p>
          <a:p>
            <a:pPr lvl="1"/>
            <a:r>
              <a:rPr lang="en-US" dirty="0" smtClean="0"/>
              <a:t>He agrees with E.C. Knight</a:t>
            </a:r>
          </a:p>
          <a:p>
            <a:pPr lvl="2"/>
            <a:r>
              <a:rPr lang="en-US" dirty="0" smtClean="0"/>
              <a:t>The intent of the manufacturer as far as where the good goes is of no matter</a:t>
            </a:r>
          </a:p>
          <a:p>
            <a:pPr lvl="2"/>
            <a:r>
              <a:rPr lang="en-US" dirty="0" smtClean="0"/>
              <a:t>Manufacturing is not commerce, so this sale is not subject to the Sherman Act</a:t>
            </a:r>
          </a:p>
          <a:p>
            <a:pPr lvl="2"/>
            <a:r>
              <a:rPr lang="en-US" dirty="0" smtClean="0"/>
              <a:t>However, the Sherman Act is constitutional when it seeks to break up trusts when it does involve interstate commerce, but it doesn’t apply here</a:t>
            </a:r>
          </a:p>
          <a:p>
            <a:pPr lvl="3"/>
            <a:r>
              <a:rPr lang="en-US" dirty="0" smtClean="0"/>
              <a:t>However, this acted to neuter large parts of the law</a:t>
            </a:r>
          </a:p>
          <a:p>
            <a:pPr lvl="2"/>
            <a:r>
              <a:rPr lang="en-US" dirty="0" smtClean="0"/>
              <a:t>“Doubtless </a:t>
            </a:r>
            <a:r>
              <a:rPr lang="en-US" dirty="0"/>
              <a:t>the power to control the manufacture of a given thing involves in a certain sense the control of its disposition, but . . . affects it only incidentally and indirectly</a:t>
            </a:r>
            <a:r>
              <a:rPr lang="en-US" dirty="0" smtClean="0"/>
              <a:t>.”</a:t>
            </a:r>
          </a:p>
          <a:p>
            <a:pPr lvl="2"/>
            <a:r>
              <a:rPr lang="en-US" dirty="0" smtClean="0"/>
              <a:t>He rejects the “any effect on interstate commerce” approach</a:t>
            </a:r>
          </a:p>
          <a:p>
            <a:pPr lvl="3"/>
            <a:r>
              <a:rPr lang="en-US" dirty="0" smtClean="0"/>
              <a:t>There must be a direct effect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917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United States v. E.C. Knight Co.</a:t>
            </a:r>
            <a:r>
              <a:rPr lang="en-US" dirty="0"/>
              <a:t>-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Justice Harlan, dissenting</a:t>
            </a:r>
          </a:p>
          <a:p>
            <a:pPr lvl="1"/>
            <a:r>
              <a:rPr lang="en-US" dirty="0" smtClean="0"/>
              <a:t>This is an additional Justice Harlan</a:t>
            </a:r>
          </a:p>
          <a:p>
            <a:pPr lvl="1"/>
            <a:r>
              <a:rPr lang="en-US" dirty="0" smtClean="0"/>
              <a:t>He takes the opposite view</a:t>
            </a:r>
          </a:p>
          <a:p>
            <a:pPr lvl="1"/>
            <a:r>
              <a:rPr lang="en-US" dirty="0" smtClean="0"/>
              <a:t>He does not see how state sovereignty hurt by this particular regulation</a:t>
            </a:r>
          </a:p>
          <a:p>
            <a:pPr lvl="2"/>
            <a:r>
              <a:rPr lang="en-US" dirty="0" smtClean="0"/>
              <a:t>States could not break up these trusts either</a:t>
            </a:r>
          </a:p>
          <a:p>
            <a:pPr lvl="3"/>
            <a:r>
              <a:rPr lang="en-US" dirty="0" smtClean="0"/>
              <a:t>Because the goods are being transported between states</a:t>
            </a:r>
          </a:p>
          <a:p>
            <a:pPr lvl="3"/>
            <a:r>
              <a:rPr lang="en-US" dirty="0" smtClean="0"/>
              <a:t>Therefore, only the federal government </a:t>
            </a:r>
            <a:r>
              <a:rPr lang="en-US" i="1" dirty="0" smtClean="0"/>
              <a:t>could </a:t>
            </a:r>
            <a:r>
              <a:rPr lang="en-US" dirty="0" smtClean="0"/>
              <a:t>do this and they are being told no</a:t>
            </a:r>
          </a:p>
          <a:p>
            <a:pPr lvl="1"/>
            <a:r>
              <a:rPr lang="en-US" dirty="0" smtClean="0"/>
              <a:t>He does not like monopolies- they distort the markets</a:t>
            </a:r>
          </a:p>
          <a:p>
            <a:pPr lvl="1"/>
            <a:r>
              <a:rPr lang="en-US" dirty="0" smtClean="0"/>
              <a:t>He would have allowed 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5332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1336</Words>
  <Application>Microsoft Office PowerPoint</Application>
  <PresentationFormat>Widescreen</PresentationFormat>
  <Paragraphs>135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Trebuchet MS</vt:lpstr>
      <vt:lpstr>Wingdings 3</vt:lpstr>
      <vt:lpstr>Facet</vt:lpstr>
      <vt:lpstr>Lecture 25 The Commerce Power</vt:lpstr>
      <vt:lpstr>This lecture </vt:lpstr>
      <vt:lpstr>The post Civil War economy</vt:lpstr>
      <vt:lpstr>Defining the Commerce Power</vt:lpstr>
      <vt:lpstr>Manufacturing and its Relationship to Interstate Commerce</vt:lpstr>
      <vt:lpstr>United States v. E.C. Knight Co. (1895)</vt:lpstr>
      <vt:lpstr>United States v. E.C. Knight Co.- II</vt:lpstr>
      <vt:lpstr>United States v. E.C. Knight Co.- III</vt:lpstr>
      <vt:lpstr>United States v. E.C. Knight Co.- II</vt:lpstr>
      <vt:lpstr>Regulation of Railroads-  The Shreveport Doctrine- I</vt:lpstr>
      <vt:lpstr>Regulation of Railroads-  The Shreveport Doctrine- II</vt:lpstr>
      <vt:lpstr>Stream of Commerce Doctrine</vt:lpstr>
      <vt:lpstr>Stafford v. Wallace (1922)</vt:lpstr>
      <vt:lpstr>Stafford v. Wallace- II</vt:lpstr>
      <vt:lpstr>Stafford v. Wallace- III</vt:lpstr>
      <vt:lpstr>Next Lecture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25 The Commerce Power</dc:title>
  <dc:creator>Shawn Donahue</dc:creator>
  <cp:lastModifiedBy>Shawn Donahue</cp:lastModifiedBy>
  <cp:revision>18</cp:revision>
  <dcterms:created xsi:type="dcterms:W3CDTF">2016-06-16T17:32:44Z</dcterms:created>
  <dcterms:modified xsi:type="dcterms:W3CDTF">2016-06-17T02:20:10Z</dcterms:modified>
</cp:coreProperties>
</file>