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6"/>
  </p:notesMasterIdLst>
  <p:sldIdLst>
    <p:sldId id="256" r:id="rId2"/>
    <p:sldId id="261" r:id="rId3"/>
    <p:sldId id="257" r:id="rId4"/>
    <p:sldId id="266" r:id="rId5"/>
    <p:sldId id="267" r:id="rId6"/>
    <p:sldId id="268" r:id="rId7"/>
    <p:sldId id="269" r:id="rId8"/>
    <p:sldId id="270" r:id="rId9"/>
    <p:sldId id="271" r:id="rId10"/>
    <p:sldId id="272" r:id="rId11"/>
    <p:sldId id="274" r:id="rId12"/>
    <p:sldId id="275" r:id="rId13"/>
    <p:sldId id="276" r:id="rId14"/>
    <p:sldId id="27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55C873-8488-4406-AF80-1551288E5E92}" type="datetimeFigureOut">
              <a:rPr lang="en-US" smtClean="0"/>
              <a:t>5/30/2016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8FF97C-E518-4FA3-A369-F6E26AF5EA78}" type="slidenum">
              <a:rPr lang="en-US" smtClean="0"/>
              <a:t>‹#›</a:t>
            </a:fld>
            <a:endParaRPr lang="en-US"/>
          </a:p>
        </p:txBody>
      </p:sp>
    </p:spTree>
    <p:extLst>
      <p:ext uri="{BB962C8B-B14F-4D97-AF65-F5344CB8AC3E}">
        <p14:creationId xmlns:p14="http://schemas.microsoft.com/office/powerpoint/2010/main" val="2235609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8FF97C-E518-4FA3-A369-F6E26AF5EA78}" type="slidenum">
              <a:rPr lang="en-US" smtClean="0"/>
              <a:t>1</a:t>
            </a:fld>
            <a:endParaRPr lang="en-US"/>
          </a:p>
        </p:txBody>
      </p:sp>
    </p:spTree>
    <p:extLst>
      <p:ext uri="{BB962C8B-B14F-4D97-AF65-F5344CB8AC3E}">
        <p14:creationId xmlns:p14="http://schemas.microsoft.com/office/powerpoint/2010/main" val="1360893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8FF97C-E518-4FA3-A369-F6E26AF5EA78}" type="slidenum">
              <a:rPr lang="en-US" smtClean="0"/>
              <a:t>10</a:t>
            </a:fld>
            <a:endParaRPr lang="en-US"/>
          </a:p>
        </p:txBody>
      </p:sp>
    </p:spTree>
    <p:extLst>
      <p:ext uri="{BB962C8B-B14F-4D97-AF65-F5344CB8AC3E}">
        <p14:creationId xmlns:p14="http://schemas.microsoft.com/office/powerpoint/2010/main" val="38637260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8FF97C-E518-4FA3-A369-F6E26AF5EA78}" type="slidenum">
              <a:rPr lang="en-US" smtClean="0"/>
              <a:t>11</a:t>
            </a:fld>
            <a:endParaRPr lang="en-US"/>
          </a:p>
        </p:txBody>
      </p:sp>
    </p:spTree>
    <p:extLst>
      <p:ext uri="{BB962C8B-B14F-4D97-AF65-F5344CB8AC3E}">
        <p14:creationId xmlns:p14="http://schemas.microsoft.com/office/powerpoint/2010/main" val="2377740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8FF97C-E518-4FA3-A369-F6E26AF5EA78}" type="slidenum">
              <a:rPr lang="en-US" smtClean="0"/>
              <a:t>12</a:t>
            </a:fld>
            <a:endParaRPr lang="en-US"/>
          </a:p>
        </p:txBody>
      </p:sp>
    </p:spTree>
    <p:extLst>
      <p:ext uri="{BB962C8B-B14F-4D97-AF65-F5344CB8AC3E}">
        <p14:creationId xmlns:p14="http://schemas.microsoft.com/office/powerpoint/2010/main" val="21643038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8FF97C-E518-4FA3-A369-F6E26AF5EA78}" type="slidenum">
              <a:rPr lang="en-US" smtClean="0"/>
              <a:t>13</a:t>
            </a:fld>
            <a:endParaRPr lang="en-US"/>
          </a:p>
        </p:txBody>
      </p:sp>
    </p:spTree>
    <p:extLst>
      <p:ext uri="{BB962C8B-B14F-4D97-AF65-F5344CB8AC3E}">
        <p14:creationId xmlns:p14="http://schemas.microsoft.com/office/powerpoint/2010/main" val="2713221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8FF97C-E518-4FA3-A369-F6E26AF5EA78}" type="slidenum">
              <a:rPr lang="en-US" smtClean="0"/>
              <a:t>14</a:t>
            </a:fld>
            <a:endParaRPr lang="en-US"/>
          </a:p>
        </p:txBody>
      </p:sp>
    </p:spTree>
    <p:extLst>
      <p:ext uri="{BB962C8B-B14F-4D97-AF65-F5344CB8AC3E}">
        <p14:creationId xmlns:p14="http://schemas.microsoft.com/office/powerpoint/2010/main" val="2436054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8FF97C-E518-4FA3-A369-F6E26AF5EA78}" type="slidenum">
              <a:rPr lang="en-US" smtClean="0"/>
              <a:t>2</a:t>
            </a:fld>
            <a:endParaRPr lang="en-US"/>
          </a:p>
        </p:txBody>
      </p:sp>
    </p:spTree>
    <p:extLst>
      <p:ext uri="{BB962C8B-B14F-4D97-AF65-F5344CB8AC3E}">
        <p14:creationId xmlns:p14="http://schemas.microsoft.com/office/powerpoint/2010/main" val="1060323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8FF97C-E518-4FA3-A369-F6E26AF5EA78}" type="slidenum">
              <a:rPr lang="en-US" smtClean="0"/>
              <a:t>3</a:t>
            </a:fld>
            <a:endParaRPr lang="en-US"/>
          </a:p>
        </p:txBody>
      </p:sp>
    </p:spTree>
    <p:extLst>
      <p:ext uri="{BB962C8B-B14F-4D97-AF65-F5344CB8AC3E}">
        <p14:creationId xmlns:p14="http://schemas.microsoft.com/office/powerpoint/2010/main" val="635626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8FF97C-E518-4FA3-A369-F6E26AF5EA78}" type="slidenum">
              <a:rPr lang="en-US" smtClean="0"/>
              <a:t>4</a:t>
            </a:fld>
            <a:endParaRPr lang="en-US"/>
          </a:p>
        </p:txBody>
      </p:sp>
    </p:spTree>
    <p:extLst>
      <p:ext uri="{BB962C8B-B14F-4D97-AF65-F5344CB8AC3E}">
        <p14:creationId xmlns:p14="http://schemas.microsoft.com/office/powerpoint/2010/main" val="223133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8FF97C-E518-4FA3-A369-F6E26AF5EA78}" type="slidenum">
              <a:rPr lang="en-US" smtClean="0"/>
              <a:t>5</a:t>
            </a:fld>
            <a:endParaRPr lang="en-US"/>
          </a:p>
        </p:txBody>
      </p:sp>
    </p:spTree>
    <p:extLst>
      <p:ext uri="{BB962C8B-B14F-4D97-AF65-F5344CB8AC3E}">
        <p14:creationId xmlns:p14="http://schemas.microsoft.com/office/powerpoint/2010/main" val="329910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8FF97C-E518-4FA3-A369-F6E26AF5EA78}" type="slidenum">
              <a:rPr lang="en-US" smtClean="0"/>
              <a:t>6</a:t>
            </a:fld>
            <a:endParaRPr lang="en-US"/>
          </a:p>
        </p:txBody>
      </p:sp>
    </p:spTree>
    <p:extLst>
      <p:ext uri="{BB962C8B-B14F-4D97-AF65-F5344CB8AC3E}">
        <p14:creationId xmlns:p14="http://schemas.microsoft.com/office/powerpoint/2010/main" val="3925508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8FF97C-E518-4FA3-A369-F6E26AF5EA78}" type="slidenum">
              <a:rPr lang="en-US" smtClean="0"/>
              <a:t>7</a:t>
            </a:fld>
            <a:endParaRPr lang="en-US"/>
          </a:p>
        </p:txBody>
      </p:sp>
    </p:spTree>
    <p:extLst>
      <p:ext uri="{BB962C8B-B14F-4D97-AF65-F5344CB8AC3E}">
        <p14:creationId xmlns:p14="http://schemas.microsoft.com/office/powerpoint/2010/main" val="1436003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8FF97C-E518-4FA3-A369-F6E26AF5EA78}" type="slidenum">
              <a:rPr lang="en-US" smtClean="0"/>
              <a:t>8</a:t>
            </a:fld>
            <a:endParaRPr lang="en-US"/>
          </a:p>
        </p:txBody>
      </p:sp>
    </p:spTree>
    <p:extLst>
      <p:ext uri="{BB962C8B-B14F-4D97-AF65-F5344CB8AC3E}">
        <p14:creationId xmlns:p14="http://schemas.microsoft.com/office/powerpoint/2010/main" val="619336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8FF97C-E518-4FA3-A369-F6E26AF5EA78}" type="slidenum">
              <a:rPr lang="en-US" smtClean="0"/>
              <a:t>9</a:t>
            </a:fld>
            <a:endParaRPr lang="en-US"/>
          </a:p>
        </p:txBody>
      </p:sp>
    </p:spTree>
    <p:extLst>
      <p:ext uri="{BB962C8B-B14F-4D97-AF65-F5344CB8AC3E}">
        <p14:creationId xmlns:p14="http://schemas.microsoft.com/office/powerpoint/2010/main" val="2880046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E4819B-41AC-4E7F-87DC-CE5FB88CBB5D}" type="datetimeFigureOut">
              <a:rPr lang="en-US" smtClean="0"/>
              <a:t>5/30/2016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B6CCBB-2EE5-4EAE-A4E5-F11CF8E38AAD}" type="slidenum">
              <a:rPr lang="en-US" smtClean="0"/>
              <a:t>‹#›</a:t>
            </a:fld>
            <a:endParaRPr lang="en-US" dirty="0"/>
          </a:p>
        </p:txBody>
      </p:sp>
    </p:spTree>
    <p:extLst>
      <p:ext uri="{BB962C8B-B14F-4D97-AF65-F5344CB8AC3E}">
        <p14:creationId xmlns:p14="http://schemas.microsoft.com/office/powerpoint/2010/main" val="22972530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E4819B-41AC-4E7F-87DC-CE5FB88CBB5D}" type="datetimeFigureOut">
              <a:rPr lang="en-US" smtClean="0"/>
              <a:t>5/30/2016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B6CCBB-2EE5-4EAE-A4E5-F11CF8E38AAD}" type="slidenum">
              <a:rPr lang="en-US" smtClean="0"/>
              <a:t>‹#›</a:t>
            </a:fld>
            <a:endParaRPr lang="en-US" dirty="0"/>
          </a:p>
        </p:txBody>
      </p:sp>
    </p:spTree>
    <p:extLst>
      <p:ext uri="{BB962C8B-B14F-4D97-AF65-F5344CB8AC3E}">
        <p14:creationId xmlns:p14="http://schemas.microsoft.com/office/powerpoint/2010/main" val="3404598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E4819B-41AC-4E7F-87DC-CE5FB88CBB5D}" type="datetimeFigureOut">
              <a:rPr lang="en-US" smtClean="0"/>
              <a:t>5/30/2016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B6CCBB-2EE5-4EAE-A4E5-F11CF8E38AAD}"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349049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E4819B-41AC-4E7F-87DC-CE5FB88CBB5D}" type="datetimeFigureOut">
              <a:rPr lang="en-US" smtClean="0"/>
              <a:t>5/30/2016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B6CCBB-2EE5-4EAE-A4E5-F11CF8E38AAD}" type="slidenum">
              <a:rPr lang="en-US" smtClean="0"/>
              <a:t>‹#›</a:t>
            </a:fld>
            <a:endParaRPr lang="en-US" dirty="0"/>
          </a:p>
        </p:txBody>
      </p:sp>
    </p:spTree>
    <p:extLst>
      <p:ext uri="{BB962C8B-B14F-4D97-AF65-F5344CB8AC3E}">
        <p14:creationId xmlns:p14="http://schemas.microsoft.com/office/powerpoint/2010/main" val="3302010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E4819B-41AC-4E7F-87DC-CE5FB88CBB5D}" type="datetimeFigureOut">
              <a:rPr lang="en-US" smtClean="0"/>
              <a:t>5/30/2016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B6CCBB-2EE5-4EAE-A4E5-F11CF8E38AAD}"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950440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E4819B-41AC-4E7F-87DC-CE5FB88CBB5D}" type="datetimeFigureOut">
              <a:rPr lang="en-US" smtClean="0"/>
              <a:t>5/30/2016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B6CCBB-2EE5-4EAE-A4E5-F11CF8E38AAD}" type="slidenum">
              <a:rPr lang="en-US" smtClean="0"/>
              <a:t>‹#›</a:t>
            </a:fld>
            <a:endParaRPr lang="en-US" dirty="0"/>
          </a:p>
        </p:txBody>
      </p:sp>
    </p:spTree>
    <p:extLst>
      <p:ext uri="{BB962C8B-B14F-4D97-AF65-F5344CB8AC3E}">
        <p14:creationId xmlns:p14="http://schemas.microsoft.com/office/powerpoint/2010/main" val="9100822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E4819B-41AC-4E7F-87DC-CE5FB88CBB5D}" type="datetimeFigureOut">
              <a:rPr lang="en-US" smtClean="0"/>
              <a:t>5/30/2016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B6CCBB-2EE5-4EAE-A4E5-F11CF8E38AAD}" type="slidenum">
              <a:rPr lang="en-US" smtClean="0"/>
              <a:t>‹#›</a:t>
            </a:fld>
            <a:endParaRPr lang="en-US" dirty="0"/>
          </a:p>
        </p:txBody>
      </p:sp>
    </p:spTree>
    <p:extLst>
      <p:ext uri="{BB962C8B-B14F-4D97-AF65-F5344CB8AC3E}">
        <p14:creationId xmlns:p14="http://schemas.microsoft.com/office/powerpoint/2010/main" val="28706593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E4819B-41AC-4E7F-87DC-CE5FB88CBB5D}" type="datetimeFigureOut">
              <a:rPr lang="en-US" smtClean="0"/>
              <a:t>5/30/2016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B6CCBB-2EE5-4EAE-A4E5-F11CF8E38AAD}" type="slidenum">
              <a:rPr lang="en-US" smtClean="0"/>
              <a:t>‹#›</a:t>
            </a:fld>
            <a:endParaRPr lang="en-US" dirty="0"/>
          </a:p>
        </p:txBody>
      </p:sp>
    </p:spTree>
    <p:extLst>
      <p:ext uri="{BB962C8B-B14F-4D97-AF65-F5344CB8AC3E}">
        <p14:creationId xmlns:p14="http://schemas.microsoft.com/office/powerpoint/2010/main" val="4157041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E4819B-41AC-4E7F-87DC-CE5FB88CBB5D}" type="datetimeFigureOut">
              <a:rPr lang="en-US" smtClean="0"/>
              <a:t>5/30/2016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B6CCBB-2EE5-4EAE-A4E5-F11CF8E38AAD}" type="slidenum">
              <a:rPr lang="en-US" smtClean="0"/>
              <a:t>‹#›</a:t>
            </a:fld>
            <a:endParaRPr lang="en-US" dirty="0"/>
          </a:p>
        </p:txBody>
      </p:sp>
    </p:spTree>
    <p:extLst>
      <p:ext uri="{BB962C8B-B14F-4D97-AF65-F5344CB8AC3E}">
        <p14:creationId xmlns:p14="http://schemas.microsoft.com/office/powerpoint/2010/main" val="54746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E4819B-41AC-4E7F-87DC-CE5FB88CBB5D}" type="datetimeFigureOut">
              <a:rPr lang="en-US" smtClean="0"/>
              <a:t>5/30/2016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B6CCBB-2EE5-4EAE-A4E5-F11CF8E38AAD}" type="slidenum">
              <a:rPr lang="en-US" smtClean="0"/>
              <a:t>‹#›</a:t>
            </a:fld>
            <a:endParaRPr lang="en-US" dirty="0"/>
          </a:p>
        </p:txBody>
      </p:sp>
    </p:spTree>
    <p:extLst>
      <p:ext uri="{BB962C8B-B14F-4D97-AF65-F5344CB8AC3E}">
        <p14:creationId xmlns:p14="http://schemas.microsoft.com/office/powerpoint/2010/main" val="1095754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E4819B-41AC-4E7F-87DC-CE5FB88CBB5D}" type="datetimeFigureOut">
              <a:rPr lang="en-US" smtClean="0"/>
              <a:t>5/30/2016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B6CCBB-2EE5-4EAE-A4E5-F11CF8E38AAD}" type="slidenum">
              <a:rPr lang="en-US" smtClean="0"/>
              <a:t>‹#›</a:t>
            </a:fld>
            <a:endParaRPr lang="en-US" dirty="0"/>
          </a:p>
        </p:txBody>
      </p:sp>
    </p:spTree>
    <p:extLst>
      <p:ext uri="{BB962C8B-B14F-4D97-AF65-F5344CB8AC3E}">
        <p14:creationId xmlns:p14="http://schemas.microsoft.com/office/powerpoint/2010/main" val="1680546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E4819B-41AC-4E7F-87DC-CE5FB88CBB5D}" type="datetimeFigureOut">
              <a:rPr lang="en-US" smtClean="0"/>
              <a:t>5/30/2016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AB6CCBB-2EE5-4EAE-A4E5-F11CF8E38AAD}" type="slidenum">
              <a:rPr lang="en-US" smtClean="0"/>
              <a:t>‹#›</a:t>
            </a:fld>
            <a:endParaRPr lang="en-US" dirty="0"/>
          </a:p>
        </p:txBody>
      </p:sp>
    </p:spTree>
    <p:extLst>
      <p:ext uri="{BB962C8B-B14F-4D97-AF65-F5344CB8AC3E}">
        <p14:creationId xmlns:p14="http://schemas.microsoft.com/office/powerpoint/2010/main" val="3528909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E4819B-41AC-4E7F-87DC-CE5FB88CBB5D}" type="datetimeFigureOut">
              <a:rPr lang="en-US" smtClean="0"/>
              <a:t>5/30/2016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B6CCBB-2EE5-4EAE-A4E5-F11CF8E38AAD}" type="slidenum">
              <a:rPr lang="en-US" smtClean="0"/>
              <a:t>‹#›</a:t>
            </a:fld>
            <a:endParaRPr lang="en-US" dirty="0"/>
          </a:p>
        </p:txBody>
      </p:sp>
    </p:spTree>
    <p:extLst>
      <p:ext uri="{BB962C8B-B14F-4D97-AF65-F5344CB8AC3E}">
        <p14:creationId xmlns:p14="http://schemas.microsoft.com/office/powerpoint/2010/main" val="2073314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E4819B-41AC-4E7F-87DC-CE5FB88CBB5D}" type="datetimeFigureOut">
              <a:rPr lang="en-US" smtClean="0"/>
              <a:t>5/30/2016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AB6CCBB-2EE5-4EAE-A4E5-F11CF8E38AAD}" type="slidenum">
              <a:rPr lang="en-US" smtClean="0"/>
              <a:t>‹#›</a:t>
            </a:fld>
            <a:endParaRPr lang="en-US" dirty="0"/>
          </a:p>
        </p:txBody>
      </p:sp>
    </p:spTree>
    <p:extLst>
      <p:ext uri="{BB962C8B-B14F-4D97-AF65-F5344CB8AC3E}">
        <p14:creationId xmlns:p14="http://schemas.microsoft.com/office/powerpoint/2010/main" val="191992776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E4819B-41AC-4E7F-87DC-CE5FB88CBB5D}" type="datetimeFigureOut">
              <a:rPr lang="en-US" smtClean="0"/>
              <a:t>5/30/2016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B6CCBB-2EE5-4EAE-A4E5-F11CF8E38AAD}" type="slidenum">
              <a:rPr lang="en-US" smtClean="0"/>
              <a:t>‹#›</a:t>
            </a:fld>
            <a:endParaRPr lang="en-US" dirty="0"/>
          </a:p>
        </p:txBody>
      </p:sp>
    </p:spTree>
    <p:extLst>
      <p:ext uri="{BB962C8B-B14F-4D97-AF65-F5344CB8AC3E}">
        <p14:creationId xmlns:p14="http://schemas.microsoft.com/office/powerpoint/2010/main" val="194314261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E4819B-41AC-4E7F-87DC-CE5FB88CBB5D}" type="datetimeFigureOut">
              <a:rPr lang="en-US" smtClean="0"/>
              <a:t>5/30/2016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B6CCBB-2EE5-4EAE-A4E5-F11CF8E38AAD}" type="slidenum">
              <a:rPr lang="en-US" smtClean="0"/>
              <a:t>‹#›</a:t>
            </a:fld>
            <a:endParaRPr lang="en-US" dirty="0"/>
          </a:p>
        </p:txBody>
      </p:sp>
    </p:spTree>
    <p:extLst>
      <p:ext uri="{BB962C8B-B14F-4D97-AF65-F5344CB8AC3E}">
        <p14:creationId xmlns:p14="http://schemas.microsoft.com/office/powerpoint/2010/main" val="1498822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6E4819B-41AC-4E7F-87DC-CE5FB88CBB5D}" type="datetimeFigureOut">
              <a:rPr lang="en-US" smtClean="0"/>
              <a:t>5/30/2016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AB6CCBB-2EE5-4EAE-A4E5-F11CF8E38AAD}" type="slidenum">
              <a:rPr lang="en-US" smtClean="0"/>
              <a:t>‹#›</a:t>
            </a:fld>
            <a:endParaRPr lang="en-US" dirty="0"/>
          </a:p>
        </p:txBody>
      </p:sp>
    </p:spTree>
    <p:extLst>
      <p:ext uri="{BB962C8B-B14F-4D97-AF65-F5344CB8AC3E}">
        <p14:creationId xmlns:p14="http://schemas.microsoft.com/office/powerpoint/2010/main" val="209807620"/>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	</a:t>
            </a:r>
            <a:endParaRPr lang="en-US" dirty="0"/>
          </a:p>
        </p:txBody>
      </p:sp>
      <p:sp>
        <p:nvSpPr>
          <p:cNvPr id="3" name="Subtitle 2"/>
          <p:cNvSpPr>
            <a:spLocks noGrp="1"/>
          </p:cNvSpPr>
          <p:nvPr>
            <p:ph type="subTitle" idx="1"/>
          </p:nvPr>
        </p:nvSpPr>
        <p:spPr/>
        <p:txBody>
          <a:bodyPr>
            <a:normAutofit fontScale="55000" lnSpcReduction="20000"/>
          </a:bodyPr>
          <a:lstStyle/>
          <a:p>
            <a:r>
              <a:rPr lang="en-US" sz="6000" dirty="0" smtClean="0"/>
              <a:t>The Judiciary</a:t>
            </a:r>
          </a:p>
          <a:p>
            <a:r>
              <a:rPr lang="en-US" sz="6000" dirty="0" smtClean="0"/>
              <a:t>Part I: Judicial Review</a:t>
            </a:r>
            <a:endParaRPr lang="en-US" sz="6000" dirty="0"/>
          </a:p>
        </p:txBody>
      </p:sp>
    </p:spTree>
    <p:extLst>
      <p:ext uri="{BB962C8B-B14F-4D97-AF65-F5344CB8AC3E}">
        <p14:creationId xmlns:p14="http://schemas.microsoft.com/office/powerpoint/2010/main" val="11137438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Martin v. Hunter’s Lessee</a:t>
            </a:r>
            <a:r>
              <a:rPr lang="en-US" dirty="0" smtClean="0"/>
              <a:t> (1816)</a:t>
            </a:r>
            <a:endParaRPr lang="en-US" i="1" dirty="0"/>
          </a:p>
        </p:txBody>
      </p:sp>
      <p:sp>
        <p:nvSpPr>
          <p:cNvPr id="3" name="Content Placeholder 2"/>
          <p:cNvSpPr>
            <a:spLocks noGrp="1"/>
          </p:cNvSpPr>
          <p:nvPr>
            <p:ph idx="1"/>
          </p:nvPr>
        </p:nvSpPr>
        <p:spPr/>
        <p:txBody>
          <a:bodyPr>
            <a:normAutofit fontScale="85000" lnSpcReduction="20000"/>
          </a:bodyPr>
          <a:lstStyle/>
          <a:p>
            <a:r>
              <a:rPr lang="en-US" dirty="0" smtClean="0"/>
              <a:t>But can the U.S. Supreme Court review individual state court decisions?</a:t>
            </a:r>
          </a:p>
          <a:p>
            <a:r>
              <a:rPr lang="en-US" dirty="0" smtClean="0"/>
              <a:t>Which Court is superior?</a:t>
            </a:r>
          </a:p>
          <a:p>
            <a:pPr lvl="1"/>
            <a:r>
              <a:rPr lang="en-US" dirty="0" smtClean="0"/>
              <a:t>The U.S. Supreme Court trumps all other courts</a:t>
            </a:r>
          </a:p>
          <a:p>
            <a:r>
              <a:rPr lang="en-US" dirty="0" smtClean="0"/>
              <a:t>History</a:t>
            </a:r>
          </a:p>
          <a:p>
            <a:pPr lvl="1"/>
            <a:r>
              <a:rPr lang="en-US" dirty="0" smtClean="0"/>
              <a:t>A loyalist had lots of property in Virginia during the Revolutionary War</a:t>
            </a:r>
          </a:p>
          <a:p>
            <a:pPr lvl="1"/>
            <a:r>
              <a:rPr lang="en-US" dirty="0" smtClean="0"/>
              <a:t>He died and left it to his nephew </a:t>
            </a:r>
          </a:p>
          <a:p>
            <a:pPr lvl="1"/>
            <a:r>
              <a:rPr lang="en-US" dirty="0" smtClean="0"/>
              <a:t>Virginia law said loyalists could not inherit land</a:t>
            </a:r>
          </a:p>
          <a:p>
            <a:pPr lvl="1"/>
            <a:r>
              <a:rPr lang="en-US" dirty="0" smtClean="0"/>
              <a:t>Virginia confiscated the land and sold tracts off</a:t>
            </a:r>
          </a:p>
          <a:p>
            <a:pPr lvl="1"/>
            <a:r>
              <a:rPr lang="en-US" dirty="0" smtClean="0"/>
              <a:t>Chief Justice Marshall recused himself</a:t>
            </a:r>
          </a:p>
          <a:p>
            <a:pPr lvl="1"/>
            <a:r>
              <a:rPr lang="en-US" dirty="0" smtClean="0"/>
              <a:t>The Court heard the case in 1813 and sided against Virginia</a:t>
            </a:r>
          </a:p>
          <a:p>
            <a:pPr lvl="2"/>
            <a:r>
              <a:rPr lang="en-US" dirty="0" smtClean="0"/>
              <a:t>Virginia law conflicted with the 1783 Treaty of Paris</a:t>
            </a:r>
          </a:p>
          <a:p>
            <a:pPr lvl="2"/>
            <a:r>
              <a:rPr lang="en-US" dirty="0" smtClean="0"/>
              <a:t>Virginia Supreme Court said it was not subordinate to US Supreme Court</a:t>
            </a:r>
          </a:p>
          <a:p>
            <a:pPr lvl="2"/>
            <a:r>
              <a:rPr lang="en-US" dirty="0" smtClean="0"/>
              <a:t>Virginia Supreme Court declared part of the Judiciary Act of 1789 unconstitutional </a:t>
            </a:r>
            <a:endParaRPr lang="en-US" dirty="0"/>
          </a:p>
        </p:txBody>
      </p:sp>
    </p:spTree>
    <p:extLst>
      <p:ext uri="{BB962C8B-B14F-4D97-AF65-F5344CB8AC3E}">
        <p14:creationId xmlns:p14="http://schemas.microsoft.com/office/powerpoint/2010/main" val="42924540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Martin v. Hunter’s </a:t>
            </a:r>
            <a:r>
              <a:rPr lang="en-US" i="1" dirty="0" smtClean="0"/>
              <a:t>Lessee- </a:t>
            </a:r>
            <a:r>
              <a:rPr lang="en-US" dirty="0" smtClean="0"/>
              <a:t>II</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Who can interpret federal law?</a:t>
            </a:r>
          </a:p>
          <a:p>
            <a:r>
              <a:rPr lang="en-US" dirty="0" smtClean="0"/>
              <a:t>Can the federal courts exercise appellate jurisdiction over state courts?</a:t>
            </a:r>
          </a:p>
          <a:p>
            <a:pPr lvl="1"/>
            <a:r>
              <a:rPr lang="en-US" dirty="0" smtClean="0"/>
              <a:t>State sovereignty? </a:t>
            </a:r>
          </a:p>
          <a:p>
            <a:r>
              <a:rPr lang="en-US" dirty="0" smtClean="0"/>
              <a:t>“Appellate jurisdiction is given by the constitution in all cases where it has not original jurisdiction”</a:t>
            </a:r>
          </a:p>
          <a:p>
            <a:r>
              <a:rPr lang="en-US" dirty="0" smtClean="0"/>
              <a:t>Judicial power shall extend to </a:t>
            </a:r>
            <a:r>
              <a:rPr lang="en-US" i="1" dirty="0" smtClean="0"/>
              <a:t>all </a:t>
            </a:r>
            <a:r>
              <a:rPr lang="en-US" dirty="0" smtClean="0"/>
              <a:t>cases</a:t>
            </a:r>
          </a:p>
          <a:p>
            <a:r>
              <a:rPr lang="en-US" dirty="0" smtClean="0"/>
              <a:t>If appellate jurisdiction is concurrent, then the appellate jurisdiction of the United States might have no real existence </a:t>
            </a:r>
          </a:p>
          <a:p>
            <a:r>
              <a:rPr lang="en-US" dirty="0" smtClean="0"/>
              <a:t>“The courts of the United States can, without question, revise the proceedings of the executive and legislative authorities of the states, and if they are found to be contrary to the constitution, may declare them of no legal validity”. </a:t>
            </a:r>
          </a:p>
          <a:p>
            <a:r>
              <a:rPr lang="en-US" dirty="0" smtClean="0"/>
              <a:t>Uniformity of decisions across the United States</a:t>
            </a:r>
          </a:p>
          <a:p>
            <a:pPr lvl="1"/>
            <a:r>
              <a:rPr lang="en-US" dirty="0" smtClean="0"/>
              <a:t>Hence, the reason for taking cases today with split circuits!</a:t>
            </a:r>
            <a:endParaRPr lang="en-US" dirty="0"/>
          </a:p>
        </p:txBody>
      </p:sp>
    </p:spTree>
    <p:extLst>
      <p:ext uri="{BB962C8B-B14F-4D97-AF65-F5344CB8AC3E}">
        <p14:creationId xmlns:p14="http://schemas.microsoft.com/office/powerpoint/2010/main" val="41842233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Federal Courts vs. State Courts</a:t>
            </a:r>
            <a:endParaRPr lang="en-US" dirty="0"/>
          </a:p>
        </p:txBody>
      </p:sp>
      <p:sp>
        <p:nvSpPr>
          <p:cNvPr id="3" name="Content Placeholder 2"/>
          <p:cNvSpPr>
            <a:spLocks noGrp="1"/>
          </p:cNvSpPr>
          <p:nvPr>
            <p:ph idx="1"/>
          </p:nvPr>
        </p:nvSpPr>
        <p:spPr/>
        <p:txBody>
          <a:bodyPr>
            <a:normAutofit fontScale="85000" lnSpcReduction="20000"/>
          </a:bodyPr>
          <a:lstStyle/>
          <a:p>
            <a:r>
              <a:rPr lang="en-US" i="1" dirty="0" smtClean="0"/>
              <a:t>Cohens v. Virginia</a:t>
            </a:r>
            <a:r>
              <a:rPr lang="en-US" dirty="0" smtClean="0"/>
              <a:t> (1821)</a:t>
            </a:r>
          </a:p>
          <a:p>
            <a:pPr lvl="1"/>
            <a:r>
              <a:rPr lang="en-US" i="1" dirty="0" smtClean="0"/>
              <a:t>“</a:t>
            </a:r>
            <a:r>
              <a:rPr lang="en-US" dirty="0" smtClean="0"/>
              <a:t>The constitution and laws of a state, so far as they are repugnant to the constitution and laws of the United States, are absolutely void”</a:t>
            </a:r>
          </a:p>
          <a:p>
            <a:pPr lvl="1"/>
            <a:r>
              <a:rPr lang="en-US" dirty="0" smtClean="0"/>
              <a:t>States subordinate to federal government in this realm</a:t>
            </a:r>
          </a:p>
          <a:p>
            <a:r>
              <a:rPr lang="en-US" i="1" dirty="0" smtClean="0"/>
              <a:t>Mourdock v. City of Memphis </a:t>
            </a:r>
            <a:r>
              <a:rPr lang="en-US" dirty="0" smtClean="0"/>
              <a:t>(1875)</a:t>
            </a:r>
          </a:p>
          <a:p>
            <a:pPr lvl="1"/>
            <a:r>
              <a:rPr lang="en-US" dirty="0" smtClean="0"/>
              <a:t>Federal courts will not get involved in interpretation of state constitutional and legislative provisions</a:t>
            </a:r>
          </a:p>
          <a:p>
            <a:r>
              <a:rPr lang="en-US" dirty="0" smtClean="0"/>
              <a:t>1988 Laws- Supreme Court no longer obligated to review state court decisions involving federal law. </a:t>
            </a:r>
          </a:p>
          <a:p>
            <a:r>
              <a:rPr lang="en-US" i="1" dirty="0" smtClean="0"/>
              <a:t>Eakin v. Raub </a:t>
            </a:r>
            <a:r>
              <a:rPr lang="en-US" dirty="0" smtClean="0"/>
              <a:t>(Penn. 1825), Gibson, J. dissenting</a:t>
            </a:r>
          </a:p>
          <a:p>
            <a:pPr lvl="1"/>
            <a:r>
              <a:rPr lang="en-US" dirty="0" smtClean="0"/>
              <a:t>Judicial self-restraint</a:t>
            </a:r>
          </a:p>
          <a:p>
            <a:pPr lvl="1"/>
            <a:r>
              <a:rPr lang="en-US" dirty="0" smtClean="0"/>
              <a:t>Judiciary not necessarily the arbiter of constitutional disputes</a:t>
            </a:r>
          </a:p>
          <a:p>
            <a:pPr lvl="1"/>
            <a:r>
              <a:rPr lang="en-US" dirty="0" smtClean="0"/>
              <a:t>Leave it to the political process to sort things </a:t>
            </a:r>
            <a:r>
              <a:rPr lang="en-US" dirty="0" smtClean="0"/>
              <a:t>out</a:t>
            </a:r>
          </a:p>
          <a:p>
            <a:pPr lvl="1"/>
            <a:r>
              <a:rPr lang="en-US" dirty="0" smtClean="0"/>
              <a:t>Court seeking not to be a “Super-Legislature”</a:t>
            </a:r>
          </a:p>
          <a:p>
            <a:pPr lvl="1"/>
            <a:endParaRPr lang="en-US" dirty="0"/>
          </a:p>
        </p:txBody>
      </p:sp>
    </p:spTree>
    <p:extLst>
      <p:ext uri="{BB962C8B-B14F-4D97-AF65-F5344CB8AC3E}">
        <p14:creationId xmlns:p14="http://schemas.microsoft.com/office/powerpoint/2010/main" val="2778407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Considerations</a:t>
            </a:r>
            <a:endParaRPr lang="en-US" dirty="0"/>
          </a:p>
        </p:txBody>
      </p:sp>
      <p:sp>
        <p:nvSpPr>
          <p:cNvPr id="3" name="Content Placeholder 2"/>
          <p:cNvSpPr>
            <a:spLocks noGrp="1"/>
          </p:cNvSpPr>
          <p:nvPr>
            <p:ph idx="1"/>
          </p:nvPr>
        </p:nvSpPr>
        <p:spPr/>
        <p:txBody>
          <a:bodyPr/>
          <a:lstStyle/>
          <a:p>
            <a:r>
              <a:rPr lang="en-US" dirty="0" smtClean="0"/>
              <a:t>Self-Restraint	</a:t>
            </a:r>
          </a:p>
          <a:p>
            <a:pPr lvl="1"/>
            <a:r>
              <a:rPr lang="en-US" dirty="0" smtClean="0"/>
              <a:t>Some say the Courts should not get involved in disputes between branches</a:t>
            </a:r>
          </a:p>
          <a:p>
            <a:pPr lvl="2"/>
            <a:r>
              <a:rPr lang="en-US" dirty="0" smtClean="0"/>
              <a:t>Deference</a:t>
            </a:r>
          </a:p>
          <a:p>
            <a:pPr lvl="1"/>
            <a:r>
              <a:rPr lang="en-US" dirty="0" smtClean="0"/>
              <a:t>Is this tied to politics?</a:t>
            </a:r>
          </a:p>
          <a:p>
            <a:pPr lvl="1"/>
            <a:r>
              <a:rPr lang="en-US" dirty="0" smtClean="0"/>
              <a:t>Do we have both liberal and conservative activism?</a:t>
            </a:r>
          </a:p>
          <a:p>
            <a:r>
              <a:rPr lang="en-US" dirty="0" smtClean="0"/>
              <a:t>Democratic Checks</a:t>
            </a:r>
          </a:p>
          <a:p>
            <a:pPr lvl="1"/>
            <a:r>
              <a:rPr lang="en-US" dirty="0" smtClean="0"/>
              <a:t>Decisions can be overturned by </a:t>
            </a:r>
            <a:r>
              <a:rPr lang="en-US" dirty="0" err="1" smtClean="0"/>
              <a:t>Consitutional</a:t>
            </a:r>
            <a:r>
              <a:rPr lang="en-US" dirty="0" smtClean="0"/>
              <a:t> Amendment</a:t>
            </a:r>
          </a:p>
          <a:p>
            <a:pPr lvl="2"/>
            <a:r>
              <a:rPr lang="en-US" dirty="0" smtClean="0"/>
              <a:t>Only four times- 11</a:t>
            </a:r>
            <a:r>
              <a:rPr lang="en-US" baseline="30000" dirty="0" smtClean="0"/>
              <a:t>th</a:t>
            </a:r>
            <a:r>
              <a:rPr lang="en-US" dirty="0" smtClean="0"/>
              <a:t> (sovereign immunity- </a:t>
            </a:r>
            <a:r>
              <a:rPr lang="en-US" i="1" dirty="0" smtClean="0"/>
              <a:t>Chisholm v. Georgia), </a:t>
            </a:r>
            <a:r>
              <a:rPr lang="en-US" dirty="0" smtClean="0"/>
              <a:t>16</a:t>
            </a:r>
            <a:r>
              <a:rPr lang="en-US" baseline="30000" dirty="0" smtClean="0"/>
              <a:t>th</a:t>
            </a:r>
            <a:r>
              <a:rPr lang="en-US" dirty="0" smtClean="0"/>
              <a:t> (income tax- </a:t>
            </a:r>
            <a:r>
              <a:rPr lang="en-US" i="1" dirty="0" smtClean="0"/>
              <a:t>Pollack v. Farmers’ Loan and Trust), </a:t>
            </a:r>
            <a:r>
              <a:rPr lang="en-US" dirty="0" smtClean="0"/>
              <a:t>19</a:t>
            </a:r>
            <a:r>
              <a:rPr lang="en-US" baseline="30000" dirty="0" smtClean="0"/>
              <a:t>th</a:t>
            </a:r>
            <a:r>
              <a:rPr lang="en-US" dirty="0" smtClean="0"/>
              <a:t> (women the right to vote- </a:t>
            </a:r>
            <a:r>
              <a:rPr lang="en-US" i="1" dirty="0" smtClean="0"/>
              <a:t>Minor v. </a:t>
            </a:r>
            <a:r>
              <a:rPr lang="en-US" i="1" dirty="0" err="1" smtClean="0"/>
              <a:t>Happersett</a:t>
            </a:r>
            <a:r>
              <a:rPr lang="en-US" i="1" dirty="0" smtClean="0"/>
              <a:t>), </a:t>
            </a:r>
            <a:r>
              <a:rPr lang="en-US" dirty="0" smtClean="0"/>
              <a:t>26</a:t>
            </a:r>
            <a:r>
              <a:rPr lang="en-US" baseline="30000" dirty="0" smtClean="0"/>
              <a:t>th</a:t>
            </a:r>
            <a:r>
              <a:rPr lang="en-US" dirty="0" smtClean="0"/>
              <a:t> (18 year old vote- </a:t>
            </a:r>
            <a:r>
              <a:rPr lang="en-US" i="1" dirty="0" smtClean="0"/>
              <a:t>Oregon v. Mitchell)</a:t>
            </a:r>
          </a:p>
          <a:p>
            <a:pPr lvl="2"/>
            <a:r>
              <a:rPr lang="en-US" dirty="0" smtClean="0"/>
              <a:t>Many others have been proposed- school prayer, campaign finance, abortion, flag burning</a:t>
            </a:r>
            <a:endParaRPr lang="en-US" dirty="0"/>
          </a:p>
        </p:txBody>
      </p:sp>
    </p:spTree>
    <p:extLst>
      <p:ext uri="{BB962C8B-B14F-4D97-AF65-F5344CB8AC3E}">
        <p14:creationId xmlns:p14="http://schemas.microsoft.com/office/powerpoint/2010/main" val="14826695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Considerations</a:t>
            </a:r>
            <a:endParaRPr lang="en-US" dirty="0"/>
          </a:p>
        </p:txBody>
      </p:sp>
      <p:sp>
        <p:nvSpPr>
          <p:cNvPr id="3" name="Content Placeholder 2"/>
          <p:cNvSpPr>
            <a:spLocks noGrp="1"/>
          </p:cNvSpPr>
          <p:nvPr>
            <p:ph idx="1"/>
          </p:nvPr>
        </p:nvSpPr>
        <p:spPr/>
        <p:txBody>
          <a:bodyPr/>
          <a:lstStyle/>
          <a:p>
            <a:r>
              <a:rPr lang="en-US" dirty="0" smtClean="0"/>
              <a:t>Judicial Supremacy</a:t>
            </a:r>
          </a:p>
          <a:p>
            <a:pPr lvl="1"/>
            <a:r>
              <a:rPr lang="en-US" dirty="0" smtClean="0"/>
              <a:t>Only (?) the courts get to decide how to interpret the Constitution</a:t>
            </a:r>
          </a:p>
          <a:p>
            <a:r>
              <a:rPr lang="en-US" dirty="0" smtClean="0"/>
              <a:t>Public opinion</a:t>
            </a:r>
          </a:p>
          <a:p>
            <a:pPr lvl="1"/>
            <a:r>
              <a:rPr lang="en-US" dirty="0" smtClean="0"/>
              <a:t>Anti-New Deal Court</a:t>
            </a:r>
          </a:p>
          <a:p>
            <a:pPr lvl="1"/>
            <a:r>
              <a:rPr lang="en-US" dirty="0" smtClean="0"/>
              <a:t>Justice Owen switches his vote in </a:t>
            </a:r>
            <a:r>
              <a:rPr lang="en-US" i="1" dirty="0" smtClean="0"/>
              <a:t>West Coast Hotel v. Parrish</a:t>
            </a:r>
            <a:r>
              <a:rPr lang="en-US" dirty="0" smtClean="0"/>
              <a:t> (1937)</a:t>
            </a:r>
          </a:p>
          <a:p>
            <a:pPr lvl="1"/>
            <a:r>
              <a:rPr lang="en-US" dirty="0" smtClean="0"/>
              <a:t>Reinstatement of the death penalty</a:t>
            </a:r>
          </a:p>
          <a:p>
            <a:pPr lvl="1"/>
            <a:r>
              <a:rPr lang="en-US" i="1" dirty="0" smtClean="0"/>
              <a:t>Roe v. Wade </a:t>
            </a:r>
            <a:r>
              <a:rPr lang="en-US" dirty="0" smtClean="0"/>
              <a:t>(1973) and its effect on abortion opinions</a:t>
            </a:r>
          </a:p>
          <a:p>
            <a:r>
              <a:rPr lang="en-US" dirty="0" smtClean="0"/>
              <a:t>Protection of minority rights</a:t>
            </a:r>
          </a:p>
          <a:p>
            <a:pPr lvl="1"/>
            <a:r>
              <a:rPr lang="en-US" dirty="0" smtClean="0"/>
              <a:t>But which minorities?</a:t>
            </a:r>
          </a:p>
          <a:p>
            <a:pPr lvl="2"/>
            <a:r>
              <a:rPr lang="en-US" dirty="0" smtClean="0"/>
              <a:t>Helping the privileged instead of the oppressed</a:t>
            </a:r>
            <a:endParaRPr lang="en-US" dirty="0"/>
          </a:p>
        </p:txBody>
      </p:sp>
    </p:spTree>
    <p:extLst>
      <p:ext uri="{BB962C8B-B14F-4D97-AF65-F5344CB8AC3E}">
        <p14:creationId xmlns:p14="http://schemas.microsoft.com/office/powerpoint/2010/main" val="4229666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 Judicial </a:t>
            </a:r>
            <a:r>
              <a:rPr lang="en-US" dirty="0" err="1" smtClean="0"/>
              <a:t>Revew</a:t>
            </a:r>
            <a:endParaRPr lang="en-US" dirty="0"/>
          </a:p>
        </p:txBody>
      </p:sp>
      <p:sp>
        <p:nvSpPr>
          <p:cNvPr id="3" name="Content Placeholder 2"/>
          <p:cNvSpPr>
            <a:spLocks noGrp="1"/>
          </p:cNvSpPr>
          <p:nvPr>
            <p:ph idx="1"/>
          </p:nvPr>
        </p:nvSpPr>
        <p:spPr/>
        <p:txBody>
          <a:bodyPr/>
          <a:lstStyle/>
          <a:p>
            <a:r>
              <a:rPr lang="en-US" dirty="0" smtClean="0"/>
              <a:t>This will cover pages 47-86. </a:t>
            </a:r>
          </a:p>
          <a:p>
            <a:pPr lvl="1"/>
            <a:r>
              <a:rPr lang="en-US" dirty="0" smtClean="0"/>
              <a:t>I have covered a lot of pages 47-61 in the previous </a:t>
            </a:r>
            <a:r>
              <a:rPr lang="en-US" dirty="0" smtClean="0"/>
              <a:t>lecture, but we will review a few things</a:t>
            </a:r>
            <a:endParaRPr lang="en-US" dirty="0" smtClean="0"/>
          </a:p>
          <a:p>
            <a:r>
              <a:rPr lang="en-US" dirty="0" smtClean="0"/>
              <a:t>However, most of the cases we will talk about start on Page 61.</a:t>
            </a:r>
          </a:p>
          <a:p>
            <a:pPr lvl="1"/>
            <a:endParaRPr lang="en-US" dirty="0"/>
          </a:p>
          <a:p>
            <a:pPr lvl="1"/>
            <a:r>
              <a:rPr lang="en-US" dirty="0" smtClean="0"/>
              <a:t>A lot of the theme of this chapter is when will the Supreme Court decide to get involved in certain disputes (or not).</a:t>
            </a:r>
            <a:endParaRPr lang="en-US" dirty="0"/>
          </a:p>
        </p:txBody>
      </p:sp>
    </p:spTree>
    <p:extLst>
      <p:ext uri="{BB962C8B-B14F-4D97-AF65-F5344CB8AC3E}">
        <p14:creationId xmlns:p14="http://schemas.microsoft.com/office/powerpoint/2010/main" val="599425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Cases in this </a:t>
            </a:r>
            <a:r>
              <a:rPr lang="en-US" dirty="0" smtClean="0"/>
              <a:t>Chapter</a:t>
            </a:r>
            <a:endParaRPr lang="en-US" dirty="0"/>
          </a:p>
        </p:txBody>
      </p:sp>
      <p:sp>
        <p:nvSpPr>
          <p:cNvPr id="3" name="Content Placeholder 2"/>
          <p:cNvSpPr>
            <a:spLocks noGrp="1"/>
          </p:cNvSpPr>
          <p:nvPr>
            <p:ph idx="1"/>
          </p:nvPr>
        </p:nvSpPr>
        <p:spPr/>
        <p:txBody>
          <a:bodyPr>
            <a:normAutofit/>
          </a:bodyPr>
          <a:lstStyle/>
          <a:p>
            <a:r>
              <a:rPr lang="en-US" i="1" dirty="0" smtClean="0"/>
              <a:t>Marbury v. Madison </a:t>
            </a:r>
            <a:r>
              <a:rPr lang="en-US" dirty="0" smtClean="0"/>
              <a:t>(1803)</a:t>
            </a:r>
            <a:endParaRPr lang="en-US" i="1" dirty="0" smtClean="0"/>
          </a:p>
          <a:p>
            <a:r>
              <a:rPr lang="en-US" i="1" dirty="0" smtClean="0"/>
              <a:t>Martin v. Hunter’s Lessee </a:t>
            </a:r>
            <a:r>
              <a:rPr lang="en-US" dirty="0" smtClean="0"/>
              <a:t>(1816)</a:t>
            </a:r>
          </a:p>
          <a:p>
            <a:r>
              <a:rPr lang="en-US" i="1" dirty="0" smtClean="0"/>
              <a:t>Eakin v. Raub </a:t>
            </a:r>
            <a:r>
              <a:rPr lang="en-US" i="1" dirty="0"/>
              <a:t> </a:t>
            </a:r>
            <a:r>
              <a:rPr lang="en-US" dirty="0"/>
              <a:t>(Penn. 1825), Gibson, J. </a:t>
            </a:r>
            <a:r>
              <a:rPr lang="en-US" dirty="0" smtClean="0"/>
              <a:t>dissenting- Skim only</a:t>
            </a:r>
          </a:p>
          <a:p>
            <a:r>
              <a:rPr lang="en-US" i="1" dirty="0" smtClean="0"/>
              <a:t>Ex Parte McCardle </a:t>
            </a:r>
            <a:r>
              <a:rPr lang="en-US" dirty="0" smtClean="0"/>
              <a:t>(1869)</a:t>
            </a:r>
          </a:p>
          <a:p>
            <a:r>
              <a:rPr lang="en-US" i="1" dirty="0" smtClean="0"/>
              <a:t>Baker v. Carr </a:t>
            </a:r>
            <a:r>
              <a:rPr lang="en-US" dirty="0" smtClean="0"/>
              <a:t>(1962)</a:t>
            </a:r>
          </a:p>
          <a:p>
            <a:r>
              <a:rPr lang="en-US" i="1" dirty="0" smtClean="0"/>
              <a:t>Nixon v. United States</a:t>
            </a:r>
            <a:r>
              <a:rPr lang="en-US" dirty="0" smtClean="0"/>
              <a:t> (1993)</a:t>
            </a:r>
          </a:p>
          <a:p>
            <a:r>
              <a:rPr lang="en-US" i="1" dirty="0" smtClean="0"/>
              <a:t>Flast v. Cohen </a:t>
            </a:r>
            <a:r>
              <a:rPr lang="en-US" dirty="0" smtClean="0"/>
              <a:t>(1968)</a:t>
            </a:r>
          </a:p>
          <a:p>
            <a:r>
              <a:rPr lang="en-US" i="1" dirty="0" smtClean="0"/>
              <a:t>Hollingsworth v. Perry </a:t>
            </a:r>
            <a:r>
              <a:rPr lang="en-US" dirty="0" smtClean="0"/>
              <a:t>(2013)</a:t>
            </a:r>
          </a:p>
          <a:p>
            <a:r>
              <a:rPr lang="en-US" i="1" dirty="0" smtClean="0"/>
              <a:t>Evenwel v. Abbott </a:t>
            </a:r>
            <a:r>
              <a:rPr lang="en-US" dirty="0" smtClean="0"/>
              <a:t>(2016)- this is a recent case and not yet in the book</a:t>
            </a:r>
            <a:endParaRPr lang="en-US" i="1" dirty="0" smtClean="0"/>
          </a:p>
          <a:p>
            <a:endParaRPr lang="en-US" i="1" dirty="0"/>
          </a:p>
        </p:txBody>
      </p:sp>
    </p:spTree>
    <p:extLst>
      <p:ext uri="{BB962C8B-B14F-4D97-AF65-F5344CB8AC3E}">
        <p14:creationId xmlns:p14="http://schemas.microsoft.com/office/powerpoint/2010/main" val="509089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Marbury v. Madison </a:t>
            </a:r>
            <a:r>
              <a:rPr lang="en-US" dirty="0" smtClean="0"/>
              <a:t>(1803)</a:t>
            </a:r>
            <a:endParaRPr lang="en-US" i="1" dirty="0"/>
          </a:p>
        </p:txBody>
      </p:sp>
      <p:sp>
        <p:nvSpPr>
          <p:cNvPr id="3" name="Content Placeholder 2"/>
          <p:cNvSpPr>
            <a:spLocks noGrp="1"/>
          </p:cNvSpPr>
          <p:nvPr>
            <p:ph idx="1"/>
          </p:nvPr>
        </p:nvSpPr>
        <p:spPr/>
        <p:txBody>
          <a:bodyPr/>
          <a:lstStyle/>
          <a:p>
            <a:r>
              <a:rPr lang="en-US" dirty="0" smtClean="0"/>
              <a:t>This is the considered one the most important cases in all of constitutional law</a:t>
            </a:r>
          </a:p>
          <a:p>
            <a:r>
              <a:rPr lang="en-US" dirty="0" smtClean="0"/>
              <a:t>It stands for the proposition that the Court can review acts of Congress</a:t>
            </a:r>
          </a:p>
          <a:p>
            <a:r>
              <a:rPr lang="en-US" dirty="0" smtClean="0"/>
              <a:t>Facts/background of the case</a:t>
            </a:r>
          </a:p>
          <a:p>
            <a:pPr lvl="1"/>
            <a:r>
              <a:rPr lang="en-US" dirty="0" smtClean="0"/>
              <a:t>Jefferson defeats Madison in the 1800 election, and the Jeffersonian Republicans won a big Senate majority</a:t>
            </a:r>
          </a:p>
          <a:p>
            <a:pPr lvl="1"/>
            <a:r>
              <a:rPr lang="en-US" dirty="0" smtClean="0"/>
              <a:t>However, Presidents and the new Congress at that time did not take office until March 4</a:t>
            </a:r>
          </a:p>
          <a:p>
            <a:pPr lvl="2"/>
            <a:r>
              <a:rPr lang="en-US" dirty="0" smtClean="0"/>
              <a:t>The period between the election and the new President and Congress taking office is known as the “lame duck” period</a:t>
            </a:r>
          </a:p>
          <a:p>
            <a:pPr lvl="1"/>
            <a:r>
              <a:rPr lang="en-US" dirty="0" smtClean="0"/>
              <a:t>Adams and his party pushed through over 200 nominations, including 16 judges, and a new Chief Justice- John Marshall- a close Adams’ ally</a:t>
            </a:r>
          </a:p>
          <a:p>
            <a:pPr lvl="1"/>
            <a:endParaRPr lang="en-US" dirty="0"/>
          </a:p>
        </p:txBody>
      </p:sp>
    </p:spTree>
    <p:extLst>
      <p:ext uri="{BB962C8B-B14F-4D97-AF65-F5344CB8AC3E}">
        <p14:creationId xmlns:p14="http://schemas.microsoft.com/office/powerpoint/2010/main" val="3268510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Marbury v. </a:t>
            </a:r>
            <a:r>
              <a:rPr lang="en-US" i="1" dirty="0" smtClean="0"/>
              <a:t>Madison- </a:t>
            </a:r>
            <a:r>
              <a:rPr lang="en-US" dirty="0" smtClean="0"/>
              <a:t>II</a:t>
            </a:r>
            <a:endParaRPr lang="en-US" dirty="0"/>
          </a:p>
        </p:txBody>
      </p:sp>
      <p:sp>
        <p:nvSpPr>
          <p:cNvPr id="3" name="Content Placeholder 2"/>
          <p:cNvSpPr>
            <a:spLocks noGrp="1"/>
          </p:cNvSpPr>
          <p:nvPr>
            <p:ph idx="1"/>
          </p:nvPr>
        </p:nvSpPr>
        <p:spPr/>
        <p:txBody>
          <a:bodyPr/>
          <a:lstStyle/>
          <a:p>
            <a:r>
              <a:rPr lang="en-US" dirty="0" smtClean="0"/>
              <a:t>When Marshall became Chief Justice, he was also Secretary of State</a:t>
            </a:r>
          </a:p>
          <a:p>
            <a:pPr lvl="1"/>
            <a:r>
              <a:rPr lang="en-US" dirty="0" smtClean="0"/>
              <a:t>The Federalists had authorized new Justices of the Peace in D.C.</a:t>
            </a:r>
          </a:p>
          <a:p>
            <a:pPr lvl="1"/>
            <a:r>
              <a:rPr lang="en-US" dirty="0" smtClean="0"/>
              <a:t>Marshall forgot to deliver some of the commissions</a:t>
            </a:r>
          </a:p>
          <a:p>
            <a:pPr lvl="1"/>
            <a:r>
              <a:rPr lang="en-US" dirty="0" smtClean="0"/>
              <a:t>The new Secretary of State James Madison and President Jefferson refused to deliver the commissions</a:t>
            </a:r>
          </a:p>
          <a:p>
            <a:pPr lvl="1"/>
            <a:r>
              <a:rPr lang="en-US" dirty="0" smtClean="0"/>
              <a:t>Marbury wanted his commission so he took the issue to the Supreme Court for a writ of mandamus under Section 13 of the Judiciary Act of 1789</a:t>
            </a:r>
          </a:p>
          <a:p>
            <a:pPr lvl="1"/>
            <a:r>
              <a:rPr lang="en-US" dirty="0" smtClean="0"/>
              <a:t>The Jefferson Administration had abolished the JOP Court in question in 1802</a:t>
            </a:r>
          </a:p>
          <a:p>
            <a:pPr lvl="1"/>
            <a:r>
              <a:rPr lang="en-US" dirty="0" smtClean="0"/>
              <a:t>Notice that even though Marshall had a stake in the case, he failed to recuse himself?</a:t>
            </a:r>
          </a:p>
          <a:p>
            <a:pPr lvl="2"/>
            <a:r>
              <a:rPr lang="en-US" dirty="0" smtClean="0"/>
              <a:t>Recusal is up to the justices themselves</a:t>
            </a:r>
            <a:endParaRPr lang="en-US" dirty="0"/>
          </a:p>
        </p:txBody>
      </p:sp>
    </p:spTree>
    <p:extLst>
      <p:ext uri="{BB962C8B-B14F-4D97-AF65-F5344CB8AC3E}">
        <p14:creationId xmlns:p14="http://schemas.microsoft.com/office/powerpoint/2010/main" val="15396861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Marbury v. </a:t>
            </a:r>
            <a:r>
              <a:rPr lang="en-US" i="1" dirty="0" smtClean="0"/>
              <a:t>Madison- </a:t>
            </a:r>
            <a:r>
              <a:rPr lang="en-US" dirty="0" smtClean="0"/>
              <a:t>III</a:t>
            </a:r>
            <a:endParaRPr lang="en-US" dirty="0"/>
          </a:p>
        </p:txBody>
      </p:sp>
      <p:sp>
        <p:nvSpPr>
          <p:cNvPr id="3" name="Content Placeholder 2"/>
          <p:cNvSpPr>
            <a:spLocks noGrp="1"/>
          </p:cNvSpPr>
          <p:nvPr>
            <p:ph idx="1"/>
          </p:nvPr>
        </p:nvSpPr>
        <p:spPr/>
        <p:txBody>
          <a:bodyPr/>
          <a:lstStyle/>
          <a:p>
            <a:r>
              <a:rPr lang="en-US" dirty="0" smtClean="0"/>
              <a:t>The Court had actually reviewed the constitutionality of statute before in </a:t>
            </a:r>
            <a:r>
              <a:rPr lang="en-US" i="1" dirty="0" smtClean="0"/>
              <a:t>Hylton v. United States </a:t>
            </a:r>
            <a:r>
              <a:rPr lang="en-US" dirty="0" smtClean="0"/>
              <a:t>(1796)- it involved whether Congress had the authority to tax carriages</a:t>
            </a:r>
          </a:p>
          <a:p>
            <a:r>
              <a:rPr lang="en-US" dirty="0" smtClean="0"/>
              <a:t>Hamilton argued in favor of judicial review in Federalist #78</a:t>
            </a:r>
          </a:p>
          <a:p>
            <a:r>
              <a:rPr lang="en-US" dirty="0" smtClean="0"/>
              <a:t>Marshall has to be cautious</a:t>
            </a:r>
          </a:p>
          <a:p>
            <a:pPr lvl="1"/>
            <a:r>
              <a:rPr lang="en-US" dirty="0" smtClean="0"/>
              <a:t>Jefferson may ignore any decision</a:t>
            </a:r>
          </a:p>
          <a:p>
            <a:pPr lvl="1"/>
            <a:r>
              <a:rPr lang="en-US" dirty="0" smtClean="0"/>
              <a:t>There might be impeachment efforts against him and others</a:t>
            </a:r>
          </a:p>
          <a:p>
            <a:endParaRPr lang="en-US" dirty="0"/>
          </a:p>
        </p:txBody>
      </p:sp>
    </p:spTree>
    <p:extLst>
      <p:ext uri="{BB962C8B-B14F-4D97-AF65-F5344CB8AC3E}">
        <p14:creationId xmlns:p14="http://schemas.microsoft.com/office/powerpoint/2010/main" val="1019188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Marbury v. Madison- </a:t>
            </a:r>
            <a:r>
              <a:rPr lang="en-US" dirty="0" smtClean="0"/>
              <a:t>IV</a:t>
            </a:r>
            <a:endParaRPr lang="en-US" dirty="0"/>
          </a:p>
        </p:txBody>
      </p:sp>
      <p:sp>
        <p:nvSpPr>
          <p:cNvPr id="3" name="Content Placeholder 2"/>
          <p:cNvSpPr>
            <a:spLocks noGrp="1"/>
          </p:cNvSpPr>
          <p:nvPr>
            <p:ph idx="1"/>
          </p:nvPr>
        </p:nvSpPr>
        <p:spPr/>
        <p:txBody>
          <a:bodyPr/>
          <a:lstStyle/>
          <a:p>
            <a:r>
              <a:rPr lang="en-US" dirty="0" smtClean="0"/>
              <a:t>The questions they have to answer (at 154)</a:t>
            </a:r>
          </a:p>
          <a:p>
            <a:pPr lvl="1"/>
            <a:r>
              <a:rPr lang="en-US" dirty="0"/>
              <a:t>1. Has the applicant a right to the commission he demands</a:t>
            </a:r>
            <a:r>
              <a:rPr lang="en-US" dirty="0" smtClean="0"/>
              <a:t>?</a:t>
            </a:r>
          </a:p>
          <a:p>
            <a:pPr lvl="2"/>
            <a:r>
              <a:rPr lang="en-US" dirty="0" smtClean="0"/>
              <a:t>Yes, the President can appoint who he wants</a:t>
            </a:r>
          </a:p>
          <a:p>
            <a:pPr lvl="2"/>
            <a:r>
              <a:rPr lang="en-US" dirty="0" smtClean="0"/>
              <a:t>Everything was legal in the commission</a:t>
            </a:r>
          </a:p>
          <a:p>
            <a:pPr lvl="2"/>
            <a:r>
              <a:rPr lang="en-US" dirty="0" smtClean="0"/>
              <a:t>There was no legal reason to withhold the commission</a:t>
            </a:r>
            <a:endParaRPr lang="en-US" dirty="0"/>
          </a:p>
          <a:p>
            <a:pPr lvl="1"/>
            <a:r>
              <a:rPr lang="en-US" dirty="0"/>
              <a:t>2. If he has a right, and that right has been violated, do the laws of his country afford him a remedy</a:t>
            </a:r>
            <a:r>
              <a:rPr lang="en-US" dirty="0" smtClean="0"/>
              <a:t>?</a:t>
            </a:r>
          </a:p>
          <a:p>
            <a:pPr lvl="2"/>
            <a:r>
              <a:rPr lang="en-US" dirty="0" smtClean="0"/>
              <a:t>Yes, for the refusal to deliver the commission</a:t>
            </a:r>
            <a:endParaRPr lang="en-US" dirty="0"/>
          </a:p>
          <a:p>
            <a:pPr lvl="1"/>
            <a:endParaRPr lang="en-US" dirty="0"/>
          </a:p>
        </p:txBody>
      </p:sp>
    </p:spTree>
    <p:extLst>
      <p:ext uri="{BB962C8B-B14F-4D97-AF65-F5344CB8AC3E}">
        <p14:creationId xmlns:p14="http://schemas.microsoft.com/office/powerpoint/2010/main" val="814026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Marbury v. Madison- </a:t>
            </a:r>
            <a:r>
              <a:rPr lang="en-US" dirty="0" smtClean="0"/>
              <a:t>V</a:t>
            </a:r>
            <a:endParaRPr lang="en-US" dirty="0"/>
          </a:p>
        </p:txBody>
      </p:sp>
      <p:sp>
        <p:nvSpPr>
          <p:cNvPr id="3" name="Content Placeholder 2"/>
          <p:cNvSpPr>
            <a:spLocks noGrp="1"/>
          </p:cNvSpPr>
          <p:nvPr>
            <p:ph idx="1"/>
          </p:nvPr>
        </p:nvSpPr>
        <p:spPr/>
        <p:txBody>
          <a:bodyPr>
            <a:normAutofit/>
          </a:bodyPr>
          <a:lstStyle/>
          <a:p>
            <a:r>
              <a:rPr lang="en-US" dirty="0"/>
              <a:t>3. If they do afford him a remedy, is it a mandamus issuing from this court?</a:t>
            </a:r>
          </a:p>
          <a:p>
            <a:pPr lvl="1"/>
            <a:r>
              <a:rPr lang="en-US" dirty="0"/>
              <a:t>No, </a:t>
            </a:r>
            <a:r>
              <a:rPr lang="en-US" dirty="0" smtClean="0"/>
              <a:t>the part of the Judiciary Act of 1789 that created original jurisdiction in the Supreme Court to issue a writ of mandamus was unconstitutional</a:t>
            </a:r>
          </a:p>
          <a:p>
            <a:pPr lvl="1"/>
            <a:r>
              <a:rPr lang="en-US" dirty="0" smtClean="0"/>
              <a:t>Congress had no authority to create any additional type of original jurisdiction cases</a:t>
            </a:r>
          </a:p>
          <a:p>
            <a:pPr lvl="2"/>
            <a:r>
              <a:rPr lang="en-US" dirty="0" smtClean="0"/>
              <a:t>Note they said that Congress could not add- remember this when we look at </a:t>
            </a:r>
            <a:r>
              <a:rPr lang="en-US" i="1" dirty="0" smtClean="0"/>
              <a:t>U.S. Term Limits v. Thornton </a:t>
            </a:r>
            <a:r>
              <a:rPr lang="en-US" dirty="0" smtClean="0"/>
              <a:t>in the next section</a:t>
            </a:r>
          </a:p>
          <a:p>
            <a:pPr lvl="1"/>
            <a:r>
              <a:rPr lang="en-US" dirty="0" smtClean="0"/>
              <a:t>Thus, the Court established that it would had the right to review statutes to determine if they were constitutional</a:t>
            </a:r>
          </a:p>
          <a:p>
            <a:endParaRPr lang="en-US" dirty="0"/>
          </a:p>
        </p:txBody>
      </p:sp>
    </p:spTree>
    <p:extLst>
      <p:ext uri="{BB962C8B-B14F-4D97-AF65-F5344CB8AC3E}">
        <p14:creationId xmlns:p14="http://schemas.microsoft.com/office/powerpoint/2010/main" val="144347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City of Boerne v. Flores</a:t>
            </a:r>
            <a:r>
              <a:rPr lang="en-US" dirty="0"/>
              <a:t> (1997</a:t>
            </a:r>
            <a:r>
              <a:rPr lang="en-US" dirty="0" smtClean="0"/>
              <a:t>)</a:t>
            </a:r>
            <a:endParaRPr lang="en-US" dirty="0"/>
          </a:p>
        </p:txBody>
      </p:sp>
      <p:sp>
        <p:nvSpPr>
          <p:cNvPr id="3" name="Content Placeholder 2"/>
          <p:cNvSpPr>
            <a:spLocks noGrp="1"/>
          </p:cNvSpPr>
          <p:nvPr>
            <p:ph sz="half" idx="1"/>
          </p:nvPr>
        </p:nvSpPr>
        <p:spPr>
          <a:xfrm>
            <a:off x="677334" y="2160589"/>
            <a:ext cx="5318221" cy="3880772"/>
          </a:xfrm>
        </p:spPr>
        <p:txBody>
          <a:bodyPr>
            <a:normAutofit fontScale="92500" lnSpcReduction="10000"/>
          </a:bodyPr>
          <a:lstStyle/>
          <a:p>
            <a:r>
              <a:rPr lang="en-US" i="1" dirty="0"/>
              <a:t>City of Boerne v. Flores</a:t>
            </a:r>
            <a:r>
              <a:rPr lang="en-US" dirty="0"/>
              <a:t> (1997)- Congress cannot dictate to the Court what precedent to follow</a:t>
            </a:r>
          </a:p>
          <a:p>
            <a:pPr lvl="1"/>
            <a:r>
              <a:rPr lang="en-US" dirty="0"/>
              <a:t>FRFA case trying to overturn previous </a:t>
            </a:r>
            <a:r>
              <a:rPr lang="en-US" dirty="0" smtClean="0"/>
              <a:t>precedent</a:t>
            </a:r>
            <a:endParaRPr lang="en-US" dirty="0"/>
          </a:p>
          <a:p>
            <a:pPr lvl="1"/>
            <a:r>
              <a:rPr lang="en-US" dirty="0"/>
              <a:t>Congress had also tried to legislatively overturn </a:t>
            </a:r>
            <a:r>
              <a:rPr lang="en-US" i="1" dirty="0"/>
              <a:t>Miranda v. Arizona </a:t>
            </a:r>
            <a:r>
              <a:rPr lang="en-US" dirty="0"/>
              <a:t>(1966)</a:t>
            </a:r>
          </a:p>
          <a:p>
            <a:pPr lvl="2"/>
            <a:r>
              <a:rPr lang="en-US" dirty="0"/>
              <a:t>Congress could not do this- </a:t>
            </a:r>
            <a:r>
              <a:rPr lang="en-US" i="1" dirty="0"/>
              <a:t>Dickerson v. United States</a:t>
            </a:r>
            <a:r>
              <a:rPr lang="en-US" dirty="0"/>
              <a:t> (2000)</a:t>
            </a:r>
          </a:p>
          <a:p>
            <a:pPr lvl="1"/>
            <a:r>
              <a:rPr lang="en-US" dirty="0"/>
              <a:t>Congress can overturn a Court ruling when it deals with statutory interpretation</a:t>
            </a:r>
          </a:p>
          <a:p>
            <a:pPr lvl="2"/>
            <a:r>
              <a:rPr lang="en-US" i="1" dirty="0"/>
              <a:t>Ledbetter v. Goodyear </a:t>
            </a:r>
            <a:r>
              <a:rPr lang="en-US" i="1" dirty="0" smtClean="0"/>
              <a:t>Tire </a:t>
            </a:r>
            <a:r>
              <a:rPr lang="en-US" dirty="0" smtClean="0"/>
              <a:t>(2007)</a:t>
            </a:r>
          </a:p>
          <a:p>
            <a:pPr lvl="2"/>
            <a:r>
              <a:rPr lang="en-US" dirty="0" smtClean="0"/>
              <a:t>Lilly Ledbetter Act overturned this case, which dealt with when a the statute of limitation starts on equal pay lawsuits</a:t>
            </a:r>
          </a:p>
          <a:p>
            <a:pPr lvl="2"/>
            <a:r>
              <a:rPr lang="en-US" dirty="0" smtClean="0"/>
              <a:t>First law signed by President Obama in 2009</a:t>
            </a:r>
            <a:endParaRPr lang="en-US" dirty="0"/>
          </a:p>
          <a:p>
            <a:endParaRPr lang="en-US" dirty="0"/>
          </a:p>
        </p:txBody>
      </p:sp>
      <p:pic>
        <p:nvPicPr>
          <p:cNvPr id="8" name="Content Placeholder 7"/>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6334783" y="1930400"/>
            <a:ext cx="5351527" cy="3010234"/>
          </a:xfrm>
        </p:spPr>
      </p:pic>
    </p:spTree>
    <p:extLst>
      <p:ext uri="{BB962C8B-B14F-4D97-AF65-F5344CB8AC3E}">
        <p14:creationId xmlns:p14="http://schemas.microsoft.com/office/powerpoint/2010/main" val="1303993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TM02900688[[fn=Facet]]</Template>
  <TotalTime>2790</TotalTime>
  <Words>1249</Words>
  <Application>Microsoft Office PowerPoint</Application>
  <PresentationFormat>Widescreen</PresentationFormat>
  <Paragraphs>136</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Trebuchet MS</vt:lpstr>
      <vt:lpstr>Wingdings 3</vt:lpstr>
      <vt:lpstr>Facet</vt:lpstr>
      <vt:lpstr>Chapter 2 </vt:lpstr>
      <vt:lpstr>Chapter 2- Judicial Revew</vt:lpstr>
      <vt:lpstr>Major Cases in this Chapter</vt:lpstr>
      <vt:lpstr>Marbury v. Madison (1803)</vt:lpstr>
      <vt:lpstr>Marbury v. Madison- II</vt:lpstr>
      <vt:lpstr>Marbury v. Madison- III</vt:lpstr>
      <vt:lpstr>Marbury v. Madison- IV</vt:lpstr>
      <vt:lpstr>Marbury v. Madison- V</vt:lpstr>
      <vt:lpstr>City of Boerne v. Flores (1997)</vt:lpstr>
      <vt:lpstr>Martin v. Hunter’s Lessee (1816)</vt:lpstr>
      <vt:lpstr>Martin v. Hunter’s Lessee- II</vt:lpstr>
      <vt:lpstr>More on Federal Courts vs. State Courts</vt:lpstr>
      <vt:lpstr>Other Considerations</vt:lpstr>
      <vt:lpstr>More Considerations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Section 1</dc:title>
  <dc:creator>Shawn Donahue</dc:creator>
  <cp:lastModifiedBy>Shawn Donahue</cp:lastModifiedBy>
  <cp:revision>34</cp:revision>
  <dcterms:created xsi:type="dcterms:W3CDTF">2016-05-29T02:56:20Z</dcterms:created>
  <dcterms:modified xsi:type="dcterms:W3CDTF">2016-05-31T01:27:58Z</dcterms:modified>
</cp:coreProperties>
</file>