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60" r:id="rId4"/>
    <p:sldId id="261" r:id="rId5"/>
    <p:sldId id="262" r:id="rId6"/>
    <p:sldId id="265" r:id="rId7"/>
    <p:sldId id="263" r:id="rId8"/>
    <p:sldId id="264" r:id="rId9"/>
    <p:sldId id="266" r:id="rId10"/>
    <p:sldId id="267" r:id="rId11"/>
    <p:sldId id="268" r:id="rId12"/>
    <p:sldId id="279" r:id="rId13"/>
    <p:sldId id="269" r:id="rId14"/>
    <p:sldId id="270" r:id="rId15"/>
    <p:sldId id="271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7F25E-64E2-43EB-8EB2-DFD263098244}" type="datetimeFigureOut">
              <a:rPr lang="en-US" smtClean="0"/>
              <a:t>4/26/2017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A686B-2CB2-443F-B726-3831C2FA23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5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FF97C-E518-4FA3-A369-F6E26AF5EA7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76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9A0DF-7E5F-48B8-916E-7FAA17732FE3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71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686B-2CB2-443F-B726-3831C2FA233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94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928D-BA59-4662-942C-1C05250EA817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8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FD76-407D-4B6E-A565-2A1194810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B3AC-CE6A-4D2D-BCA9-C2FB102F0027}" type="slidenum">
              <a:rPr lang="en-US" smtClean="0">
                <a:solidFill>
                  <a:srgbClr val="3494BA"/>
                </a:solidFill>
              </a:rPr>
              <a:pPr/>
              <a:t>‹#›</a:t>
            </a:fld>
            <a:endParaRPr lang="en-US" dirty="0">
              <a:solidFill>
                <a:srgbClr val="349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2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FD76-407D-4B6E-A565-2A1194810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B3AC-CE6A-4D2D-BCA9-C2FB102F0027}" type="slidenum">
              <a:rPr lang="en-US" smtClean="0">
                <a:solidFill>
                  <a:srgbClr val="3494BA"/>
                </a:solidFill>
              </a:rPr>
              <a:pPr/>
              <a:t>‹#›</a:t>
            </a:fld>
            <a:endParaRPr lang="en-US" dirty="0">
              <a:solidFill>
                <a:srgbClr val="349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0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FD76-407D-4B6E-A565-2A1194810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B3AC-CE6A-4D2D-BCA9-C2FB102F0027}" type="slidenum">
              <a:rPr lang="en-US" smtClean="0">
                <a:solidFill>
                  <a:srgbClr val="3494BA"/>
                </a:solidFill>
              </a:rPr>
              <a:pPr/>
              <a:t>‹#›</a:t>
            </a:fld>
            <a:endParaRPr lang="en-US" dirty="0">
              <a:solidFill>
                <a:srgbClr val="3494BA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3494BA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3494BA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3494BA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0286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FD76-407D-4B6E-A565-2A1194810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B3AC-CE6A-4D2D-BCA9-C2FB102F0027}" type="slidenum">
              <a:rPr lang="en-US" smtClean="0">
                <a:solidFill>
                  <a:srgbClr val="3494BA"/>
                </a:solidFill>
              </a:rPr>
              <a:pPr/>
              <a:t>‹#›</a:t>
            </a:fld>
            <a:endParaRPr lang="en-US" dirty="0">
              <a:solidFill>
                <a:srgbClr val="349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FD76-407D-4B6E-A565-2A1194810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B3AC-CE6A-4D2D-BCA9-C2FB102F0027}" type="slidenum">
              <a:rPr lang="en-US" smtClean="0">
                <a:solidFill>
                  <a:srgbClr val="3494BA"/>
                </a:solidFill>
              </a:rPr>
              <a:pPr/>
              <a:t>‹#›</a:t>
            </a:fld>
            <a:endParaRPr lang="en-US" dirty="0">
              <a:solidFill>
                <a:srgbClr val="3494BA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3494BA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3494BA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1516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FD76-407D-4B6E-A565-2A1194810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B3AC-CE6A-4D2D-BCA9-C2FB102F0027}" type="slidenum">
              <a:rPr lang="en-US" smtClean="0">
                <a:solidFill>
                  <a:srgbClr val="3494BA"/>
                </a:solidFill>
              </a:rPr>
              <a:pPr/>
              <a:t>‹#›</a:t>
            </a:fld>
            <a:endParaRPr lang="en-US" dirty="0">
              <a:solidFill>
                <a:srgbClr val="349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1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FD76-407D-4B6E-A565-2A1194810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B3AC-CE6A-4D2D-BCA9-C2FB102F0027}" type="slidenum">
              <a:rPr lang="en-US" smtClean="0">
                <a:solidFill>
                  <a:srgbClr val="3494BA"/>
                </a:solidFill>
              </a:rPr>
              <a:pPr/>
              <a:t>‹#›</a:t>
            </a:fld>
            <a:endParaRPr lang="en-US" dirty="0">
              <a:solidFill>
                <a:srgbClr val="349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19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FD76-407D-4B6E-A565-2A1194810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B3AC-CE6A-4D2D-BCA9-C2FB102F0027}" type="slidenum">
              <a:rPr lang="en-US" smtClean="0">
                <a:solidFill>
                  <a:srgbClr val="3494BA"/>
                </a:solidFill>
              </a:rPr>
              <a:pPr/>
              <a:t>‹#›</a:t>
            </a:fld>
            <a:endParaRPr lang="en-US" dirty="0">
              <a:solidFill>
                <a:srgbClr val="349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35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FD76-407D-4B6E-A565-2A1194810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B3AC-CE6A-4D2D-BCA9-C2FB102F0027}" type="slidenum">
              <a:rPr lang="en-US" smtClean="0">
                <a:solidFill>
                  <a:srgbClr val="3494BA"/>
                </a:solidFill>
              </a:rPr>
              <a:pPr/>
              <a:t>‹#›</a:t>
            </a:fld>
            <a:endParaRPr lang="en-US" dirty="0">
              <a:solidFill>
                <a:srgbClr val="349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6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FD76-407D-4B6E-A565-2A1194810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B3AC-CE6A-4D2D-BCA9-C2FB102F0027}" type="slidenum">
              <a:rPr lang="en-US" smtClean="0">
                <a:solidFill>
                  <a:srgbClr val="3494BA"/>
                </a:solidFill>
              </a:rPr>
              <a:pPr/>
              <a:t>‹#›</a:t>
            </a:fld>
            <a:endParaRPr lang="en-US" dirty="0">
              <a:solidFill>
                <a:srgbClr val="349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1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FD76-407D-4B6E-A565-2A1194810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B3AC-CE6A-4D2D-BCA9-C2FB102F0027}" type="slidenum">
              <a:rPr lang="en-US" smtClean="0">
                <a:solidFill>
                  <a:srgbClr val="3494BA"/>
                </a:solidFill>
              </a:rPr>
              <a:pPr/>
              <a:t>‹#›</a:t>
            </a:fld>
            <a:endParaRPr lang="en-US" dirty="0">
              <a:solidFill>
                <a:srgbClr val="349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0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FD76-407D-4B6E-A565-2A1194810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B3AC-CE6A-4D2D-BCA9-C2FB102F0027}" type="slidenum">
              <a:rPr lang="en-US" smtClean="0">
                <a:solidFill>
                  <a:srgbClr val="3494BA"/>
                </a:solidFill>
              </a:rPr>
              <a:pPr/>
              <a:t>‹#›</a:t>
            </a:fld>
            <a:endParaRPr lang="en-US" dirty="0">
              <a:solidFill>
                <a:srgbClr val="349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FD76-407D-4B6E-A565-2A1194810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B3AC-CE6A-4D2D-BCA9-C2FB102F0027}" type="slidenum">
              <a:rPr lang="en-US" smtClean="0">
                <a:solidFill>
                  <a:srgbClr val="3494BA"/>
                </a:solidFill>
              </a:rPr>
              <a:pPr/>
              <a:t>‹#›</a:t>
            </a:fld>
            <a:endParaRPr lang="en-US" dirty="0">
              <a:solidFill>
                <a:srgbClr val="349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9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FD76-407D-4B6E-A565-2A1194810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B3AC-CE6A-4D2D-BCA9-C2FB102F0027}" type="slidenum">
              <a:rPr lang="en-US" smtClean="0">
                <a:solidFill>
                  <a:srgbClr val="3494BA"/>
                </a:solidFill>
              </a:rPr>
              <a:pPr/>
              <a:t>‹#›</a:t>
            </a:fld>
            <a:endParaRPr lang="en-US" dirty="0">
              <a:solidFill>
                <a:srgbClr val="349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6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FD76-407D-4B6E-A565-2A1194810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B3AC-CE6A-4D2D-BCA9-C2FB102F0027}" type="slidenum">
              <a:rPr lang="en-US" smtClean="0">
                <a:solidFill>
                  <a:srgbClr val="3494BA"/>
                </a:solidFill>
              </a:rPr>
              <a:pPr/>
              <a:t>‹#›</a:t>
            </a:fld>
            <a:endParaRPr lang="en-US" dirty="0">
              <a:solidFill>
                <a:srgbClr val="349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9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FD76-407D-4B6E-A565-2A1194810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B3AC-CE6A-4D2D-BCA9-C2FB102F0027}" type="slidenum">
              <a:rPr lang="en-US" smtClean="0">
                <a:solidFill>
                  <a:srgbClr val="3494BA"/>
                </a:solidFill>
              </a:rPr>
              <a:pPr/>
              <a:t>‹#›</a:t>
            </a:fld>
            <a:endParaRPr lang="en-US" dirty="0">
              <a:solidFill>
                <a:srgbClr val="349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9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CFD76-407D-4B6E-A565-2A1194810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51B3AC-CE6A-4D2D-BCA9-C2FB102F0027}" type="slidenum">
              <a:rPr lang="en-US" smtClean="0">
                <a:solidFill>
                  <a:srgbClr val="3494BA"/>
                </a:solidFill>
              </a:rPr>
              <a:pPr/>
              <a:t>‹#›</a:t>
            </a:fld>
            <a:endParaRPr lang="en-US" dirty="0">
              <a:solidFill>
                <a:srgbClr val="349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5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1"/>
            <a:ext cx="7766936" cy="164630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Lecture </a:t>
            </a:r>
            <a:r>
              <a:rPr lang="en-US" dirty="0" smtClean="0"/>
              <a:t>30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Chapter </a:t>
            </a: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6000" dirty="0" smtClean="0"/>
              <a:t>The Right to Privacy II</a:t>
            </a:r>
          </a:p>
          <a:p>
            <a:r>
              <a:rPr lang="en-US" sz="6000" dirty="0" smtClean="0"/>
              <a:t>Abortion Rights I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957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Roe v. Wade- </a:t>
            </a:r>
            <a:r>
              <a:rPr lang="en-US" dirty="0" smtClean="0"/>
              <a:t>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from Blackmun, J.</a:t>
            </a:r>
          </a:p>
          <a:p>
            <a:pPr lvl="1"/>
            <a:r>
              <a:rPr lang="en-US" dirty="0" smtClean="0"/>
              <a:t>Examples of legitimate state regulations</a:t>
            </a:r>
          </a:p>
          <a:p>
            <a:pPr lvl="2"/>
            <a:r>
              <a:rPr lang="en-US" dirty="0" smtClean="0"/>
              <a:t>Requirements as to who can perform the abortion (licensure)</a:t>
            </a:r>
          </a:p>
          <a:p>
            <a:pPr lvl="2"/>
            <a:r>
              <a:rPr lang="en-US" dirty="0" smtClean="0"/>
              <a:t>The type or location of the facility</a:t>
            </a:r>
          </a:p>
          <a:p>
            <a:pPr lvl="1"/>
            <a:r>
              <a:rPr lang="en-US" dirty="0" smtClean="0"/>
              <a:t>The state’s interests come into play at viability—trimester framework</a:t>
            </a:r>
          </a:p>
          <a:p>
            <a:pPr lvl="2"/>
            <a:r>
              <a:rPr lang="en-US" dirty="0" smtClean="0"/>
              <a:t>First trimester</a:t>
            </a:r>
            <a:r>
              <a:rPr lang="en-US" dirty="0" smtClean="0">
                <a:sym typeface="Wingdings" panose="05000000000000000000" pitchFamily="2" charset="2"/>
              </a:rPr>
              <a:t> leave up to doctor and women</a:t>
            </a:r>
          </a:p>
          <a:p>
            <a:pPr lvl="2"/>
            <a:r>
              <a:rPr lang="en-US" dirty="0" smtClean="0"/>
              <a:t>Sometime after the end of the first trimester</a:t>
            </a:r>
            <a:r>
              <a:rPr lang="en-US" dirty="0" smtClean="0">
                <a:sym typeface="Wingdings" panose="05000000000000000000" pitchFamily="2" charset="2"/>
              </a:rPr>
              <a:t> legitimate to regulate for maternal health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After viability state interest highest, may regulate or even ban except when the mother’s life or health at stake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6585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Roe v. Wade- </a:t>
            </a:r>
            <a:r>
              <a:rPr lang="en-US" dirty="0"/>
              <a:t>V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Rehnquist, J. dissenting</a:t>
            </a:r>
          </a:p>
          <a:p>
            <a:pPr lvl="1"/>
            <a:r>
              <a:rPr lang="en-US" dirty="0" smtClean="0"/>
              <a:t>Does not believe this involves the right to privacy</a:t>
            </a:r>
          </a:p>
          <a:p>
            <a:pPr lvl="2"/>
            <a:r>
              <a:rPr lang="en-US" dirty="0" smtClean="0"/>
              <a:t>He isn’t exactly sold on privacy as a right to start with</a:t>
            </a:r>
          </a:p>
          <a:p>
            <a:pPr lvl="1"/>
            <a:r>
              <a:rPr lang="en-US" dirty="0" smtClean="0"/>
              <a:t>He would apply a rational basis review to abortion regulations</a:t>
            </a:r>
          </a:p>
          <a:p>
            <a:pPr lvl="2"/>
            <a:r>
              <a:rPr lang="en-US" dirty="0" smtClean="0"/>
              <a:t>Instead of compelling state interest test, this would lead to most being upheld</a:t>
            </a:r>
          </a:p>
          <a:p>
            <a:pPr lvl="2"/>
            <a:r>
              <a:rPr lang="en-US" dirty="0" smtClean="0"/>
              <a:t>He notes that using this test means most regulations will fall and the Court will place its judgment over those of lawmakers</a:t>
            </a:r>
          </a:p>
          <a:p>
            <a:pPr lvl="2"/>
            <a:r>
              <a:rPr lang="en-US" dirty="0" smtClean="0"/>
              <a:t>These statutes were valid when the 14</a:t>
            </a:r>
            <a:r>
              <a:rPr lang="en-US" baseline="30000" dirty="0" smtClean="0"/>
              <a:t>th</a:t>
            </a:r>
            <a:r>
              <a:rPr lang="en-US" dirty="0" smtClean="0"/>
              <a:t> Amendment was adopted so they should be considered valid now</a:t>
            </a:r>
          </a:p>
          <a:p>
            <a:pPr lvl="2"/>
            <a:r>
              <a:rPr lang="en-US" dirty="0" smtClean="0"/>
              <a:t>Questions when abortion should be found to be a fundamental right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66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Roe v. Wade- </a:t>
            </a:r>
            <a:r>
              <a:rPr lang="en-US" dirty="0" smtClean="0"/>
              <a:t>VIII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White, J. dissenting, joined by Rehnquist, J.</a:t>
            </a:r>
          </a:p>
          <a:p>
            <a:pPr lvl="1"/>
            <a:r>
              <a:rPr lang="en-US" dirty="0" smtClean="0"/>
              <a:t>Finds no constitutional basis for the ruling</a:t>
            </a:r>
          </a:p>
          <a:p>
            <a:pPr lvl="2"/>
            <a:r>
              <a:rPr lang="en-US" dirty="0" smtClean="0"/>
              <a:t>Ruling overrides most state laws on abortion</a:t>
            </a:r>
          </a:p>
          <a:p>
            <a:pPr lvl="2"/>
            <a:r>
              <a:rPr lang="en-US" dirty="0" smtClean="0"/>
              <a:t>Takes away their ability to legislate on the issue of abortion</a:t>
            </a:r>
          </a:p>
          <a:p>
            <a:pPr lvl="2"/>
            <a:r>
              <a:rPr lang="en-US" dirty="0" smtClean="0"/>
              <a:t>State cannot weight the importance of the rights of the fetus</a:t>
            </a:r>
          </a:p>
          <a:p>
            <a:pPr lvl="3"/>
            <a:r>
              <a:rPr lang="en-US" dirty="0" smtClean="0"/>
              <a:t>Interposes a constitutional barrier to state efforts to protect human life</a:t>
            </a:r>
          </a:p>
          <a:p>
            <a:pPr lvl="3"/>
            <a:r>
              <a:rPr lang="en-US" dirty="0" smtClean="0"/>
              <a:t>Gives a right to mothers and doctors to terminate it</a:t>
            </a:r>
          </a:p>
          <a:p>
            <a:pPr lvl="2"/>
            <a:r>
              <a:rPr lang="en-US" dirty="0" smtClean="0"/>
              <a:t>This is “raw judicial power”</a:t>
            </a:r>
          </a:p>
          <a:p>
            <a:pPr lvl="3"/>
            <a:r>
              <a:rPr lang="en-US" dirty="0" smtClean="0"/>
              <a:t>Judicial restraint argument</a:t>
            </a:r>
          </a:p>
          <a:p>
            <a:pPr lvl="3"/>
            <a:r>
              <a:rPr lang="en-US" dirty="0" smtClean="0"/>
              <a:t>Let the people decide the issues in the states</a:t>
            </a:r>
          </a:p>
          <a:p>
            <a:pPr lvl="1"/>
            <a:r>
              <a:rPr lang="en-US" dirty="0" smtClean="0"/>
              <a:t>He switches from </a:t>
            </a:r>
            <a:r>
              <a:rPr lang="en-US" i="1" dirty="0" smtClean="0"/>
              <a:t>Griswold</a:t>
            </a:r>
            <a:r>
              <a:rPr lang="en-US" dirty="0" smtClean="0"/>
              <a:t> while Burger, C.J. switches the other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189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</a:t>
            </a:r>
            <a:r>
              <a:rPr lang="en-US" i="1" dirty="0" smtClean="0"/>
              <a:t>Roe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regulations are allowed?</a:t>
            </a:r>
          </a:p>
          <a:p>
            <a:pPr lvl="1"/>
            <a:r>
              <a:rPr lang="en-US" dirty="0" smtClean="0"/>
              <a:t>While states could not ban abortion, many tried to severely restrict it</a:t>
            </a:r>
          </a:p>
          <a:p>
            <a:pPr lvl="1"/>
            <a:r>
              <a:rPr lang="en-US" dirty="0" smtClean="0"/>
              <a:t>Court will hear many cases on this</a:t>
            </a:r>
          </a:p>
          <a:p>
            <a:r>
              <a:rPr lang="en-US" dirty="0" smtClean="0"/>
              <a:t>What about the political reaction?</a:t>
            </a:r>
          </a:p>
          <a:p>
            <a:pPr lvl="1"/>
            <a:r>
              <a:rPr lang="en-US" dirty="0" smtClean="0"/>
              <a:t>Large opposition initially was from Roman Catholics</a:t>
            </a:r>
          </a:p>
          <a:p>
            <a:pPr lvl="2"/>
            <a:r>
              <a:rPr lang="en-US" dirty="0" smtClean="0"/>
              <a:t>Then joined by Protestant Evangelicals </a:t>
            </a:r>
          </a:p>
          <a:p>
            <a:pPr lvl="2"/>
            <a:r>
              <a:rPr lang="en-US" dirty="0" smtClean="0"/>
              <a:t>The parties eventually split by this issue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05713"/>
            <a:ext cx="4184650" cy="3191186"/>
          </a:xfrm>
        </p:spPr>
      </p:pic>
    </p:spTree>
    <p:extLst>
      <p:ext uri="{BB962C8B-B14F-4D97-AF65-F5344CB8AC3E}">
        <p14:creationId xmlns:p14="http://schemas.microsoft.com/office/powerpoint/2010/main" val="1993471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Planned Parenthood v. Danforth </a:t>
            </a:r>
            <a:r>
              <a:rPr lang="en-US" dirty="0" smtClean="0"/>
              <a:t>(1976)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Planned Parenthood v. Danforth </a:t>
            </a:r>
            <a:r>
              <a:rPr lang="en-US" dirty="0"/>
              <a:t>(1976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Blackmun, J. for a 6-3 Court</a:t>
            </a:r>
          </a:p>
          <a:p>
            <a:pPr lvl="1"/>
            <a:r>
              <a:rPr lang="en-US" dirty="0" smtClean="0"/>
              <a:t>Challenge to a broad Missouri law regulating abortion</a:t>
            </a:r>
          </a:p>
          <a:p>
            <a:pPr lvl="2"/>
            <a:r>
              <a:rPr lang="en-US" dirty="0" smtClean="0"/>
              <a:t>Court strikes down parental consent and spousal consent provisions</a:t>
            </a:r>
          </a:p>
          <a:p>
            <a:pPr lvl="3"/>
            <a:r>
              <a:rPr lang="en-US" dirty="0" smtClean="0"/>
              <a:t>Left open some parental consent laws</a:t>
            </a:r>
          </a:p>
          <a:p>
            <a:pPr lvl="3"/>
            <a:r>
              <a:rPr lang="en-US" dirty="0" smtClean="0"/>
              <a:t>Judicial bypass</a:t>
            </a:r>
          </a:p>
          <a:p>
            <a:pPr lvl="3"/>
            <a:r>
              <a:rPr lang="en-US" i="1" dirty="0" smtClean="0"/>
              <a:t>Ayotte v. Planned Parenthood of Northern New England </a:t>
            </a:r>
            <a:r>
              <a:rPr lang="en-US" dirty="0" smtClean="0"/>
              <a:t>(2006)</a:t>
            </a:r>
            <a:r>
              <a:rPr lang="en-US" dirty="0" smtClean="0">
                <a:sym typeface="Wingdings" panose="05000000000000000000" pitchFamily="2" charset="2"/>
              </a:rPr>
              <a:t> upheld a parental notification law with a judicial bypass and exceptions for life/health of the minor</a:t>
            </a:r>
            <a:endParaRPr lang="en-US" i="1" dirty="0" smtClean="0"/>
          </a:p>
          <a:p>
            <a:pPr lvl="2"/>
            <a:r>
              <a:rPr lang="en-US" dirty="0" smtClean="0"/>
              <a:t>These provisions applied to the first trimester</a:t>
            </a:r>
          </a:p>
          <a:p>
            <a:pPr lvl="2"/>
            <a:r>
              <a:rPr lang="en-US" dirty="0" smtClean="0"/>
              <a:t>The seemed to say that no regulations were going to be allowed then</a:t>
            </a:r>
          </a:p>
          <a:p>
            <a:pPr lvl="2"/>
            <a:r>
              <a:rPr lang="en-US" dirty="0" smtClean="0"/>
              <a:t>They did uphold a provision requiring the woman to sign a document saying that she had not been coerced 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1046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Harris v. McCrae </a:t>
            </a:r>
            <a:r>
              <a:rPr lang="en-US" dirty="0" smtClean="0"/>
              <a:t>(1980)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Harris v. McCrae </a:t>
            </a:r>
            <a:r>
              <a:rPr lang="en-US" dirty="0"/>
              <a:t>(1980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Issue of the Hyde Amendment which limited federal abortion funding</a:t>
            </a:r>
          </a:p>
          <a:p>
            <a:pPr lvl="2"/>
            <a:r>
              <a:rPr lang="en-US" dirty="0" smtClean="0"/>
              <a:t>Challenged on violating the right to privacy, equal protection for poor women and Establishment Clause</a:t>
            </a:r>
          </a:p>
          <a:p>
            <a:pPr lvl="2"/>
            <a:r>
              <a:rPr lang="en-US" dirty="0" smtClean="0"/>
              <a:t>Court rejects all three by a 5-4 vote (Powell and Stewart switch from </a:t>
            </a:r>
            <a:r>
              <a:rPr lang="en-US" i="1" dirty="0" smtClean="0"/>
              <a:t>Roe)</a:t>
            </a:r>
          </a:p>
          <a:p>
            <a:pPr lvl="2"/>
            <a:r>
              <a:rPr lang="en-US" dirty="0" smtClean="0"/>
              <a:t>Does not carry a constitutional entitlement to funding of that right</a:t>
            </a:r>
          </a:p>
          <a:p>
            <a:pPr lvl="2"/>
            <a:r>
              <a:rPr lang="en-US" dirty="0" smtClean="0"/>
              <a:t>Key is not to create any new obstacles</a:t>
            </a:r>
          </a:p>
          <a:p>
            <a:pPr lvl="3"/>
            <a:r>
              <a:rPr lang="en-US" dirty="0" smtClean="0"/>
              <a:t>Being unable to afford not one of those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90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Chapter 10</a:t>
            </a:r>
          </a:p>
          <a:p>
            <a:r>
              <a:rPr lang="en-US" dirty="0" smtClean="0"/>
              <a:t>More on Abortion Rights</a:t>
            </a:r>
            <a:endParaRPr lang="en-US" dirty="0" smtClean="0"/>
          </a:p>
          <a:p>
            <a:pPr lvl="1"/>
            <a:r>
              <a:rPr lang="en-US" dirty="0" smtClean="0"/>
              <a:t>Pages 413-427</a:t>
            </a:r>
          </a:p>
          <a:p>
            <a:pPr lvl="1"/>
            <a:r>
              <a:rPr lang="en-US" dirty="0" smtClean="0"/>
              <a:t>The Right to Abortion II</a:t>
            </a:r>
          </a:p>
          <a:p>
            <a:pPr lvl="2"/>
            <a:r>
              <a:rPr lang="en-US" i="1" dirty="0" smtClean="0"/>
              <a:t>Planned Parenthood of SE Pennsylvania v. Casey</a:t>
            </a:r>
            <a:r>
              <a:rPr lang="en-US" i="1" dirty="0" smtClean="0"/>
              <a:t> </a:t>
            </a:r>
            <a:r>
              <a:rPr lang="en-US" dirty="0" smtClean="0"/>
              <a:t>(1992)</a:t>
            </a:r>
          </a:p>
          <a:p>
            <a:pPr lvl="2"/>
            <a:r>
              <a:rPr lang="en-US" dirty="0" smtClean="0"/>
              <a:t>Partial birth abortion laws</a:t>
            </a:r>
            <a:endParaRPr lang="en-US" dirty="0" smtClean="0"/>
          </a:p>
          <a:p>
            <a:pPr lvl="2"/>
            <a:r>
              <a:rPr lang="en-US" i="1" dirty="0" smtClean="0"/>
              <a:t>Whole Women’s Health v. Hellerstedt </a:t>
            </a:r>
            <a:r>
              <a:rPr lang="en-US" dirty="0" smtClean="0"/>
              <a:t>(2017) </a:t>
            </a:r>
            <a:endParaRPr lang="en-US" i="1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33514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237566" cy="3880772"/>
          </a:xfrm>
        </p:spPr>
        <p:txBody>
          <a:bodyPr/>
          <a:lstStyle/>
          <a:p>
            <a:r>
              <a:rPr lang="en-US" dirty="0"/>
              <a:t>Chapter 10</a:t>
            </a:r>
          </a:p>
          <a:p>
            <a:pPr lvl="1"/>
            <a:r>
              <a:rPr lang="en-US" dirty="0" smtClean="0"/>
              <a:t>401-413</a:t>
            </a:r>
            <a:endParaRPr lang="en-US" dirty="0"/>
          </a:p>
          <a:p>
            <a:pPr lvl="1"/>
            <a:r>
              <a:rPr lang="en-US" dirty="0"/>
              <a:t>The Right to Abortion I</a:t>
            </a:r>
          </a:p>
          <a:p>
            <a:pPr lvl="2"/>
            <a:r>
              <a:rPr lang="en-US" i="1" dirty="0"/>
              <a:t>Roe v. Wade </a:t>
            </a:r>
            <a:r>
              <a:rPr lang="en-US" dirty="0"/>
              <a:t>(1973)</a:t>
            </a:r>
          </a:p>
          <a:p>
            <a:pPr lvl="2"/>
            <a:r>
              <a:rPr lang="en-US" dirty="0"/>
              <a:t>We will cover abortion rights up </a:t>
            </a:r>
            <a:r>
              <a:rPr lang="en-US" dirty="0" smtClean="0"/>
              <a:t>to the entrance of Sandra Day O’Connor to the Court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414893"/>
            <a:ext cx="4184650" cy="3372827"/>
          </a:xfrm>
        </p:spPr>
      </p:pic>
    </p:spTree>
    <p:extLst>
      <p:ext uri="{BB962C8B-B14F-4D97-AF65-F5344CB8AC3E}">
        <p14:creationId xmlns:p14="http://schemas.microsoft.com/office/powerpoint/2010/main" val="251157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of Abortion before </a:t>
            </a:r>
            <a:r>
              <a:rPr lang="en-US" i="1" dirty="0" smtClean="0"/>
              <a:t>Roe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624163"/>
            <a:ext cx="4183062" cy="2954287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Before </a:t>
            </a:r>
            <a:r>
              <a:rPr lang="en-US" i="1" dirty="0" smtClean="0"/>
              <a:t>Roe, </a:t>
            </a:r>
            <a:r>
              <a:rPr lang="en-US" dirty="0" smtClean="0"/>
              <a:t>few states allowed most abortions to be performed</a:t>
            </a:r>
          </a:p>
          <a:p>
            <a:pPr lvl="1"/>
            <a:r>
              <a:rPr lang="en-US" dirty="0" smtClean="0"/>
              <a:t>The majority did not even allow exceptions for rape/incest, life of the mother, or deformity </a:t>
            </a:r>
          </a:p>
          <a:p>
            <a:pPr lvl="1"/>
            <a:r>
              <a:rPr lang="en-US" dirty="0" smtClean="0"/>
              <a:t>It was a crime to perform or obtain an abortion</a:t>
            </a:r>
          </a:p>
          <a:p>
            <a:pPr lvl="1"/>
            <a:r>
              <a:rPr lang="en-US" dirty="0" smtClean="0"/>
              <a:t>Many obtained illegal abortions or self-induced </a:t>
            </a:r>
          </a:p>
          <a:p>
            <a:pPr lvl="2"/>
            <a:r>
              <a:rPr lang="en-US" dirty="0" smtClean="0"/>
              <a:t>Large numbers of deaths</a:t>
            </a:r>
          </a:p>
          <a:p>
            <a:pPr lvl="1"/>
            <a:r>
              <a:rPr lang="en-US" dirty="0" smtClean="0"/>
              <a:t>Some traveled to New York or even to other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Eisenstadt v. Baird </a:t>
            </a:r>
            <a:r>
              <a:rPr lang="en-US" dirty="0" smtClean="0"/>
              <a:t>(1972)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Eisenstadt v. Baird </a:t>
            </a:r>
            <a:r>
              <a:rPr lang="en-US" dirty="0"/>
              <a:t>(1972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Brennan, J. for a 6-1 Court (Powell and Rehnquist not on the Court long enough)</a:t>
            </a:r>
          </a:p>
          <a:p>
            <a:pPr lvl="2"/>
            <a:r>
              <a:rPr lang="en-US" dirty="0" smtClean="0"/>
              <a:t>Burger, C.J. dissenting</a:t>
            </a:r>
          </a:p>
          <a:p>
            <a:pPr lvl="2"/>
            <a:r>
              <a:rPr lang="en-US" dirty="0" smtClean="0"/>
              <a:t>Struck down a law banning the sale of contraceptives to single people</a:t>
            </a:r>
          </a:p>
          <a:p>
            <a:pPr lvl="2"/>
            <a:r>
              <a:rPr lang="en-US" dirty="0" smtClean="0"/>
              <a:t>Violated their rights, not just of married ones as in </a:t>
            </a:r>
            <a:r>
              <a:rPr lang="en-US" i="1" dirty="0" smtClean="0"/>
              <a:t>Griswold</a:t>
            </a:r>
          </a:p>
          <a:p>
            <a:pPr lvl="2"/>
            <a:r>
              <a:rPr lang="en-US" dirty="0"/>
              <a:t>If the right of privacy means </a:t>
            </a:r>
            <a:r>
              <a:rPr lang="en-US" dirty="0" smtClean="0"/>
              <a:t>anything, it </a:t>
            </a:r>
            <a:r>
              <a:rPr lang="en-US" dirty="0"/>
              <a:t>is the right of the individual, married or single, to be free from unwarranted governmental intrusion into matters so fundamentally affecting a person as the decision whether to bear or beget a child</a:t>
            </a:r>
            <a:r>
              <a:rPr lang="en-US" dirty="0" smtClean="0"/>
              <a:t>.“</a:t>
            </a:r>
          </a:p>
          <a:p>
            <a:r>
              <a:rPr lang="en-US" dirty="0" smtClean="0"/>
              <a:t>Also, since </a:t>
            </a:r>
            <a:r>
              <a:rPr lang="en-US" i="1" dirty="0" smtClean="0"/>
              <a:t>Griswold</a:t>
            </a:r>
            <a:r>
              <a:rPr lang="en-US" dirty="0" smtClean="0"/>
              <a:t>, civil liberty and women’s groups began to push the legal theory that the right to privacy included the right to obtain an abortion</a:t>
            </a:r>
          </a:p>
          <a:p>
            <a:pPr lvl="1"/>
            <a:r>
              <a:rPr lang="en-US" dirty="0" smtClean="0"/>
              <a:t>Would be a fundamental right</a:t>
            </a:r>
          </a:p>
          <a:p>
            <a:pPr lvl="2"/>
            <a:r>
              <a:rPr lang="en-US" dirty="0" smtClean="0"/>
              <a:t>States would not be able to justify a compelling state interest to ban the procedure</a:t>
            </a:r>
          </a:p>
          <a:p>
            <a:pPr lvl="2"/>
            <a:r>
              <a:rPr lang="en-US" dirty="0" smtClean="0"/>
              <a:t>This led to a lot of challenges to abortion laws to test this proposition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Roe v. Wade </a:t>
            </a:r>
            <a:r>
              <a:rPr lang="en-US" dirty="0" smtClean="0"/>
              <a:t>(1973)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Background I</a:t>
            </a:r>
          </a:p>
          <a:p>
            <a:pPr lvl="1"/>
            <a:r>
              <a:rPr lang="en-US" dirty="0" smtClean="0"/>
              <a:t>Challenge to a Texas abortion law that banned all abortions except to save the life of the mother</a:t>
            </a:r>
          </a:p>
          <a:p>
            <a:pPr lvl="2"/>
            <a:r>
              <a:rPr lang="en-US" dirty="0" smtClean="0"/>
              <a:t>Plaintiff here was Norma McCorvey, a 21 year old women who had claimed she was raped</a:t>
            </a:r>
          </a:p>
          <a:p>
            <a:pPr lvl="3"/>
            <a:r>
              <a:rPr lang="en-US" dirty="0" smtClean="0"/>
              <a:t>It turned out she lied about that</a:t>
            </a:r>
          </a:p>
          <a:p>
            <a:pPr lvl="2"/>
            <a:r>
              <a:rPr lang="en-US" dirty="0" smtClean="0"/>
              <a:t>This was in 1969</a:t>
            </a:r>
            <a:r>
              <a:rPr lang="en-US" dirty="0" smtClean="0">
                <a:sym typeface="Wingdings" panose="05000000000000000000" pitchFamily="2" charset="2"/>
              </a:rPr>
              <a:t> two female attorneys challenged the law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They won at the district, and circuit level but do not get an injunction against the law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On 9</a:t>
            </a:r>
            <a:r>
              <a:rPr lang="en-US" baseline="30000" dirty="0" smtClean="0">
                <a:sym typeface="Wingdings" panose="05000000000000000000" pitchFamily="2" charset="2"/>
              </a:rPr>
              <a:t>th</a:t>
            </a:r>
            <a:r>
              <a:rPr lang="en-US" dirty="0" smtClean="0">
                <a:sym typeface="Wingdings" panose="05000000000000000000" pitchFamily="2" charset="2"/>
              </a:rPr>
              <a:t> Amendment grounds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They were then able to able to the Supreme Court (both sides cross appealed)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The pro-choice side said this was a fundamental right, thus subject to strict scrutiny risks associated with restrictive abortion laws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Texas said the compelling state interest was protection of human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255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Roe v. </a:t>
            </a:r>
            <a:r>
              <a:rPr lang="en-US" i="1" dirty="0" smtClean="0"/>
              <a:t>Wade-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275367"/>
            <a:ext cx="8596668" cy="3880884"/>
          </a:xfrm>
        </p:spPr>
        <p:txBody>
          <a:bodyPr/>
          <a:lstStyle/>
          <a:p>
            <a:r>
              <a:rPr lang="en-US" dirty="0" smtClean="0"/>
              <a:t>Background II</a:t>
            </a:r>
          </a:p>
          <a:p>
            <a:pPr lvl="1"/>
            <a:r>
              <a:rPr lang="en-US" dirty="0" smtClean="0"/>
              <a:t>The case was argued initially before only 7 justices</a:t>
            </a:r>
          </a:p>
          <a:p>
            <a:pPr lvl="2"/>
            <a:r>
              <a:rPr lang="en-US" dirty="0" smtClean="0"/>
              <a:t>A majority were in favor of striking down the laws</a:t>
            </a:r>
          </a:p>
          <a:p>
            <a:pPr lvl="2"/>
            <a:r>
              <a:rPr lang="en-US" dirty="0" smtClean="0"/>
              <a:t>Burger assigned the opinion to Blackmun</a:t>
            </a:r>
          </a:p>
          <a:p>
            <a:pPr lvl="2"/>
            <a:r>
              <a:rPr lang="en-US" dirty="0" smtClean="0"/>
              <a:t>Brennan and Douglas objected to this on seniority grounds</a:t>
            </a:r>
          </a:p>
          <a:p>
            <a:pPr lvl="2"/>
            <a:r>
              <a:rPr lang="en-US" dirty="0" smtClean="0"/>
              <a:t>They wanted to go further than Blackmun</a:t>
            </a:r>
            <a:r>
              <a:rPr lang="en-US" dirty="0" smtClean="0">
                <a:sym typeface="Wingdings" panose="05000000000000000000" pitchFamily="2" charset="2"/>
              </a:rPr>
              <a:t> vagueness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Blackmun seemed to be brought around it being more of a right in </a:t>
            </a:r>
            <a:r>
              <a:rPr lang="en-US" i="1" dirty="0" smtClean="0">
                <a:sym typeface="Wingdings" panose="05000000000000000000" pitchFamily="2" charset="2"/>
              </a:rPr>
              <a:t>Doe</a:t>
            </a:r>
            <a:endParaRPr lang="en-US" dirty="0" smtClean="0">
              <a:sym typeface="Wingdings" panose="05000000000000000000" pitchFamily="2" charset="2"/>
            </a:endParaRP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On privacy and women’s rights grounds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Burger then got the case reargued with Powell and Rehnquist joining the Court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It was ordered re-argued by a 5-4 vote before the opinion of Blackmun could be issued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135" y="284479"/>
            <a:ext cx="4030554" cy="329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80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Roe v. Wade- </a:t>
            </a:r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Arguments</a:t>
            </a:r>
          </a:p>
          <a:p>
            <a:pPr lvl="1"/>
            <a:r>
              <a:rPr lang="en-US" dirty="0" smtClean="0"/>
              <a:t>For Roe</a:t>
            </a:r>
          </a:p>
          <a:p>
            <a:pPr lvl="2"/>
            <a:r>
              <a:rPr lang="en-US" dirty="0" smtClean="0"/>
              <a:t>This is a fundamental personal right secured by the right to privacy</a:t>
            </a:r>
          </a:p>
          <a:p>
            <a:pPr lvl="2"/>
            <a:r>
              <a:rPr lang="en-US" dirty="0" smtClean="0"/>
              <a:t>Any state interest is in regulating private sexual conduct</a:t>
            </a:r>
          </a:p>
          <a:p>
            <a:pPr lvl="2"/>
            <a:r>
              <a:rPr lang="en-US" dirty="0" smtClean="0"/>
              <a:t>Not public health or protection of human life</a:t>
            </a:r>
          </a:p>
          <a:p>
            <a:pPr lvl="1"/>
            <a:r>
              <a:rPr lang="en-US" dirty="0" smtClean="0"/>
              <a:t>For Wade (Texas)</a:t>
            </a:r>
          </a:p>
          <a:p>
            <a:pPr lvl="2"/>
            <a:r>
              <a:rPr lang="en-US" dirty="0" smtClean="0"/>
              <a:t>There is no right to an abortion in the Constitution</a:t>
            </a:r>
          </a:p>
          <a:p>
            <a:pPr lvl="2"/>
            <a:r>
              <a:rPr lang="en-US" dirty="0" smtClean="0"/>
              <a:t>Personal/marital privacy rights are not absolute</a:t>
            </a:r>
          </a:p>
          <a:p>
            <a:pPr lvl="2"/>
            <a:r>
              <a:rPr lang="en-US" dirty="0" smtClean="0"/>
              <a:t>Life begins at conception, making it a compelling state interest to save the life of the fetus even if it goes against the rights of the women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92" y="0"/>
            <a:ext cx="4198308" cy="28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4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Roe v. Wade- </a:t>
            </a:r>
            <a:r>
              <a:rPr lang="en-US" dirty="0" smtClean="0"/>
              <a:t>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Blackmun, J. for a 7-2 Court</a:t>
            </a:r>
          </a:p>
          <a:p>
            <a:pPr lvl="1"/>
            <a:r>
              <a:rPr lang="en-US" dirty="0" smtClean="0"/>
              <a:t>Burger, C.J., Douglas, J. and Stewart, J. had concurring opinions, but signed off on this majority opinion</a:t>
            </a:r>
          </a:p>
          <a:p>
            <a:pPr lvl="1"/>
            <a:r>
              <a:rPr lang="en-US" dirty="0" smtClean="0"/>
              <a:t>Looks at the history of reasons for the laws</a:t>
            </a:r>
          </a:p>
          <a:p>
            <a:pPr lvl="2"/>
            <a:r>
              <a:rPr lang="en-US" dirty="0" smtClean="0"/>
              <a:t>Victorian sexual morals</a:t>
            </a:r>
            <a:r>
              <a:rPr lang="en-US" dirty="0" smtClean="0">
                <a:sym typeface="Wingdings" panose="05000000000000000000" pitchFamily="2" charset="2"/>
              </a:rPr>
              <a:t> discourage illicit sexual conduct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Abortion was once a very dangerous procedure for the woman, but now is not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Blackmun had spent a week during the 1972 recess at the Mayo Clinic looking into this</a:t>
            </a:r>
          </a:p>
          <a:p>
            <a:pPr lvl="2"/>
            <a:r>
              <a:rPr lang="en-US" dirty="0" smtClean="0"/>
              <a:t>State interest in protecting prenatal life</a:t>
            </a:r>
          </a:p>
          <a:p>
            <a:pPr lvl="3"/>
            <a:r>
              <a:rPr lang="en-US" dirty="0" smtClean="0"/>
              <a:t>Starts from the proposition that all life begins at conception, thus the only way to justify an abortion would be that interferes with the mother’s life</a:t>
            </a:r>
          </a:p>
          <a:p>
            <a:pPr lvl="1"/>
            <a:r>
              <a:rPr lang="en-US" dirty="0" smtClean="0"/>
              <a:t>Key points of case</a:t>
            </a:r>
          </a:p>
          <a:p>
            <a:pPr lvl="2"/>
            <a:r>
              <a:rPr lang="en-US" dirty="0" smtClean="0"/>
              <a:t>Abortion right fundamental</a:t>
            </a:r>
          </a:p>
          <a:p>
            <a:pPr lvl="2"/>
            <a:r>
              <a:rPr lang="en-US" dirty="0" smtClean="0"/>
              <a:t>Strict Scrutiny applied</a:t>
            </a:r>
          </a:p>
          <a:p>
            <a:pPr lvl="2"/>
            <a:r>
              <a:rPr lang="en-US" dirty="0" smtClean="0"/>
              <a:t>Trimester framework</a:t>
            </a:r>
          </a:p>
        </p:txBody>
      </p:sp>
    </p:spTree>
    <p:extLst>
      <p:ext uri="{BB962C8B-B14F-4D97-AF65-F5344CB8AC3E}">
        <p14:creationId xmlns:p14="http://schemas.microsoft.com/office/powerpoint/2010/main" val="3108264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Roe v. Wade- </a:t>
            </a:r>
            <a:r>
              <a:rPr lang="en-US" dirty="0"/>
              <a:t>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from Blackmun, J.</a:t>
            </a:r>
          </a:p>
          <a:p>
            <a:pPr lvl="1"/>
            <a:r>
              <a:rPr lang="en-US" dirty="0" smtClean="0"/>
              <a:t>He talks about the right to privacy</a:t>
            </a:r>
          </a:p>
          <a:p>
            <a:pPr lvl="2"/>
            <a:r>
              <a:rPr lang="en-US" dirty="0" smtClean="0"/>
              <a:t>Note that he hedges on where the right comes from but says it exists</a:t>
            </a:r>
          </a:p>
          <a:p>
            <a:pPr lvl="2"/>
            <a:r>
              <a:rPr lang="en-US" dirty="0" smtClean="0"/>
              <a:t>And then says it applies to the right to of a woman to decide whether or not to terminate a pregnancy</a:t>
            </a:r>
          </a:p>
          <a:p>
            <a:pPr lvl="3"/>
            <a:r>
              <a:rPr lang="en-US" dirty="0" smtClean="0"/>
              <a:t>May lead to stress on the mother to carry to term</a:t>
            </a:r>
            <a:r>
              <a:rPr lang="en-US" dirty="0" smtClean="0">
                <a:sym typeface="Wingdings" panose="05000000000000000000" pitchFamily="2" charset="2"/>
              </a:rPr>
              <a:t> psychological, unwed mother stigma, financial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Court finds this primarily a medical procedure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However, he says the right is not absolute to all times in a pregnancy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It is on a scale from conception to birth timeline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They do not answer when life begins question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The state does have more interest as the pregnancy progresses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2227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5884</TotalTime>
  <Words>1438</Words>
  <Application>Microsoft Office PowerPoint</Application>
  <PresentationFormat>Widescreen</PresentationFormat>
  <Paragraphs>152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Wingdings 3</vt:lpstr>
      <vt:lpstr>Facet</vt:lpstr>
      <vt:lpstr> Lecture 30 Chapter 10</vt:lpstr>
      <vt:lpstr>This Lecture</vt:lpstr>
      <vt:lpstr>The State of Abortion before Roe</vt:lpstr>
      <vt:lpstr>Eisenstadt v. Baird (1972)</vt:lpstr>
      <vt:lpstr>Roe v. Wade (1973)</vt:lpstr>
      <vt:lpstr>Roe v. Wade- II</vt:lpstr>
      <vt:lpstr>Roe v. Wade- III</vt:lpstr>
      <vt:lpstr>Roe v. Wade- IV</vt:lpstr>
      <vt:lpstr>Roe v. Wade- V</vt:lpstr>
      <vt:lpstr>Roe v. Wade- VI</vt:lpstr>
      <vt:lpstr>Roe v. Wade- VII</vt:lpstr>
      <vt:lpstr>Roe v. Wade- VIII</vt:lpstr>
      <vt:lpstr>After Roe</vt:lpstr>
      <vt:lpstr>Planned Parenthood v. Danforth (1976)</vt:lpstr>
      <vt:lpstr>Harris v. McCrae (1980)</vt:lpstr>
      <vt:lpstr>Next Lecture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Lecture 30 Chapter 10</dc:title>
  <dc:creator>Shawn Donahue</dc:creator>
  <cp:lastModifiedBy>Shawn Donahue</cp:lastModifiedBy>
  <cp:revision>16</cp:revision>
  <dcterms:created xsi:type="dcterms:W3CDTF">2017-04-27T01:32:42Z</dcterms:created>
  <dcterms:modified xsi:type="dcterms:W3CDTF">2017-05-01T03:37:35Z</dcterms:modified>
</cp:coreProperties>
</file>