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5" r:id="rId6"/>
    <p:sldId id="274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276D-0328-4CEE-9D2B-29DF401F50DD}" type="datetimeFigureOut">
              <a:rPr lang="en-US" smtClean="0"/>
              <a:t>6/19/2016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5537D-A265-4410-B27F-6A6030BD8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2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2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3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3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8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3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4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30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5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8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75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2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9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02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0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5537D-A265-4410-B27F-6A6030BD8B8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2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1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09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4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24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1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6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8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7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0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9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32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Commerce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9: Commerce Power of States 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2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Cooley v. Board of Wardens-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far can states go in regulating commerce</a:t>
            </a:r>
          </a:p>
          <a:p>
            <a:pPr lvl="1"/>
            <a:r>
              <a:rPr lang="en-US" dirty="0" smtClean="0"/>
              <a:t>Purely intrastate commerce</a:t>
            </a:r>
          </a:p>
          <a:p>
            <a:pPr lvl="1"/>
            <a:r>
              <a:rPr lang="en-US" dirty="0" smtClean="0"/>
              <a:t>Congress can regulate interstate and foreign commerce, and when it exercises this power, state laws are preempted</a:t>
            </a:r>
          </a:p>
          <a:p>
            <a:pPr lvl="1"/>
            <a:r>
              <a:rPr lang="en-US" dirty="0" smtClean="0"/>
              <a:t>Power of Congress to regulate interstate and foreign commerce is exclusive over elements that require uniformity or national in scope</a:t>
            </a:r>
          </a:p>
          <a:p>
            <a:pPr lvl="2"/>
            <a:r>
              <a:rPr lang="en-US" dirty="0" smtClean="0"/>
              <a:t>Those that do not and have not been regulated by Congress may be subject to state authority, including under its police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Dormant Commerce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are states prohibited from regulation?</a:t>
            </a:r>
          </a:p>
          <a:p>
            <a:pPr lvl="1"/>
            <a:r>
              <a:rPr lang="en-US" dirty="0" smtClean="0"/>
              <a:t>The Commerce Clause is both an affirmative grant of power and a negative sweep of power as well</a:t>
            </a:r>
          </a:p>
          <a:p>
            <a:pPr lvl="2"/>
            <a:r>
              <a:rPr lang="en-US" dirty="0" smtClean="0"/>
              <a:t>So states are prohibited from regulating in ways detrimental to the national economy</a:t>
            </a:r>
          </a:p>
          <a:p>
            <a:pPr lvl="3"/>
            <a:r>
              <a:rPr lang="en-US" dirty="0" smtClean="0"/>
              <a:t>Those regulations must not negatively and unreasonably affect interstate commerce</a:t>
            </a:r>
          </a:p>
          <a:p>
            <a:r>
              <a:rPr lang="en-US" i="1" dirty="0" smtClean="0"/>
              <a:t>South Carolina State Highway Department v. Barnwell Brothers</a:t>
            </a:r>
            <a:r>
              <a:rPr lang="en-US" dirty="0" smtClean="0"/>
              <a:t> (1938)</a:t>
            </a:r>
          </a:p>
          <a:p>
            <a:pPr lvl="1"/>
            <a:r>
              <a:rPr lang="en-US" dirty="0" smtClean="0"/>
              <a:t>South Carolina passed a very strict trucking law for width and weight</a:t>
            </a:r>
          </a:p>
          <a:p>
            <a:pPr lvl="2"/>
            <a:r>
              <a:rPr lang="en-US" dirty="0" smtClean="0"/>
              <a:t>Nearly all interstate trucks exceeded this- only four other states had limits this low</a:t>
            </a:r>
          </a:p>
          <a:p>
            <a:pPr lvl="2"/>
            <a:r>
              <a:rPr lang="en-US" dirty="0" smtClean="0"/>
              <a:t>The Court upheld the law</a:t>
            </a:r>
          </a:p>
          <a:p>
            <a:pPr lvl="3"/>
            <a:r>
              <a:rPr lang="en-US" dirty="0" smtClean="0"/>
              <a:t>Regulating state highways is of local concern, even if it did burden interstate commerce</a:t>
            </a:r>
          </a:p>
          <a:p>
            <a:pPr lvl="3"/>
            <a:r>
              <a:rPr lang="en-US" dirty="0" smtClean="0"/>
              <a:t>Congress chose not to act on a national standard</a:t>
            </a:r>
          </a:p>
          <a:p>
            <a:pPr lvl="3"/>
            <a:r>
              <a:rPr lang="en-US" dirty="0" smtClean="0"/>
              <a:t>It applied equally to interstate and intrastate trucks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Southern Pacific Company </a:t>
            </a:r>
            <a:br>
              <a:rPr lang="en-US" i="1" dirty="0" smtClean="0"/>
            </a:br>
            <a:r>
              <a:rPr lang="en-US" i="1" dirty="0" smtClean="0"/>
              <a:t>v. Arizona </a:t>
            </a:r>
            <a:r>
              <a:rPr lang="en-US" dirty="0" smtClean="0"/>
              <a:t>(1945)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Southern Pacific Company v. Arizona </a:t>
            </a:r>
            <a:r>
              <a:rPr lang="en-US" dirty="0"/>
              <a:t>(1945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Arizona in 1912 passes the Train Limit Act, limiting the number of cars in a train</a:t>
            </a:r>
          </a:p>
          <a:p>
            <a:pPr lvl="2"/>
            <a:r>
              <a:rPr lang="en-US" dirty="0" smtClean="0"/>
              <a:t>South Pacific said the law was conflicting with the commerce clause</a:t>
            </a:r>
          </a:p>
          <a:p>
            <a:pPr lvl="2"/>
            <a:r>
              <a:rPr lang="en-US" dirty="0" smtClean="0"/>
              <a:t>The Company won at the trial Court</a:t>
            </a:r>
          </a:p>
          <a:p>
            <a:pPr lvl="2"/>
            <a:r>
              <a:rPr lang="en-US" dirty="0" smtClean="0"/>
              <a:t>The Arizona Supreme Court reversed, saying that Congress had not yet acted on this</a:t>
            </a:r>
          </a:p>
          <a:p>
            <a:pPr lvl="2"/>
            <a:r>
              <a:rPr lang="en-US" dirty="0" smtClean="0"/>
              <a:t>They said that this was a public safety law</a:t>
            </a:r>
          </a:p>
          <a:p>
            <a:pPr lvl="1"/>
            <a:r>
              <a:rPr lang="en-US" dirty="0" smtClean="0"/>
              <a:t>Question: 	</a:t>
            </a:r>
          </a:p>
          <a:p>
            <a:pPr lvl="2"/>
            <a:r>
              <a:rPr lang="en-US" dirty="0" smtClean="0"/>
              <a:t>Did this law place an unconstitutional burden on interstate commerce?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Southern Pacific Company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v</a:t>
            </a:r>
            <a:r>
              <a:rPr lang="en-US" i="1" dirty="0"/>
              <a:t>. </a:t>
            </a:r>
            <a:r>
              <a:rPr lang="en-US" i="1" dirty="0" smtClean="0"/>
              <a:t>Arizona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South Pacific (law unconstitutional)</a:t>
            </a:r>
          </a:p>
          <a:p>
            <a:pPr lvl="2"/>
            <a:r>
              <a:rPr lang="en-US" dirty="0" smtClean="0"/>
              <a:t>This is a matter of national concern and national standards are needed</a:t>
            </a:r>
          </a:p>
          <a:p>
            <a:pPr lvl="2"/>
            <a:r>
              <a:rPr lang="en-US" dirty="0" smtClean="0"/>
              <a:t>This imposes a serious burden on interstate commerce by hindering efficient train service</a:t>
            </a:r>
          </a:p>
          <a:p>
            <a:pPr lvl="2"/>
            <a:r>
              <a:rPr lang="en-US" dirty="0" smtClean="0"/>
              <a:t>Previous law says Congress has occupied the field, even by silence or inaction</a:t>
            </a:r>
          </a:p>
          <a:p>
            <a:pPr lvl="1"/>
            <a:r>
              <a:rPr lang="en-US" dirty="0" smtClean="0"/>
              <a:t>For the State of Arizona (uphold the law)</a:t>
            </a:r>
          </a:p>
          <a:p>
            <a:pPr lvl="2"/>
            <a:r>
              <a:rPr lang="en-US" dirty="0" smtClean="0"/>
              <a:t>This is for the safety and protection of Arizona citizens</a:t>
            </a:r>
          </a:p>
          <a:p>
            <a:pPr lvl="2"/>
            <a:r>
              <a:rPr lang="en-US" dirty="0" smtClean="0"/>
              <a:t>Congress has not yet intervened, so it has not occupied the field</a:t>
            </a:r>
          </a:p>
          <a:p>
            <a:pPr lvl="2"/>
            <a:r>
              <a:rPr lang="en-US" dirty="0" smtClean="0"/>
              <a:t>Whether this law imposes a impermissible burden on interstate commerce is a question for Congress and not the courts</a:t>
            </a:r>
          </a:p>
          <a:p>
            <a:pPr lvl="2"/>
            <a:r>
              <a:rPr lang="en-US" dirty="0" smtClean="0"/>
              <a:t>The burden is not as substantial as the company says it is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909" y="0"/>
            <a:ext cx="5109091" cy="291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Southern Pacific Company </a:t>
            </a:r>
            <a:br>
              <a:rPr lang="en-US" i="1" dirty="0"/>
            </a:br>
            <a:r>
              <a:rPr lang="en-US" i="1" dirty="0"/>
              <a:t>v. Arizona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Justice Stone writes for a 7-2 Court </a:t>
            </a:r>
          </a:p>
          <a:p>
            <a:pPr lvl="1"/>
            <a:r>
              <a:rPr lang="en-US" dirty="0" smtClean="0"/>
              <a:t>In the absence of conflicting legislation leaves a residuum to states</a:t>
            </a:r>
          </a:p>
          <a:p>
            <a:pPr lvl="2"/>
            <a:r>
              <a:rPr lang="en-US" dirty="0" smtClean="0"/>
              <a:t>States can regulate in areas of local concern</a:t>
            </a:r>
          </a:p>
          <a:p>
            <a:pPr lvl="3"/>
            <a:r>
              <a:rPr lang="en-US" dirty="0" smtClean="0"/>
              <a:t>Chains on tires in snowy areas?</a:t>
            </a:r>
          </a:p>
          <a:p>
            <a:pPr lvl="2"/>
            <a:r>
              <a:rPr lang="en-US" dirty="0" smtClean="0"/>
              <a:t>But they cannot impede substantially the free flow of commerce or things that need national uniformity</a:t>
            </a:r>
          </a:p>
          <a:p>
            <a:pPr lvl="2"/>
            <a:r>
              <a:rPr lang="en-US" dirty="0" smtClean="0"/>
              <a:t>In this case, most all trains in the country exceed this limits</a:t>
            </a:r>
          </a:p>
          <a:p>
            <a:pPr lvl="3"/>
            <a:r>
              <a:rPr lang="en-US" dirty="0" smtClean="0"/>
              <a:t>Nearly all train traffic through Arizona is interstate</a:t>
            </a:r>
          </a:p>
          <a:p>
            <a:pPr lvl="3"/>
            <a:r>
              <a:rPr lang="en-US" dirty="0" smtClean="0"/>
              <a:t>More sets of trains means higher costs</a:t>
            </a:r>
          </a:p>
          <a:p>
            <a:pPr lvl="3"/>
            <a:r>
              <a:rPr lang="en-US" dirty="0" smtClean="0"/>
              <a:t>This clearly burdens interstate traffic of goods by train</a:t>
            </a:r>
          </a:p>
          <a:p>
            <a:pPr lvl="3"/>
            <a:r>
              <a:rPr lang="en-US" dirty="0" smtClean="0"/>
              <a:t>This requires national uniformity</a:t>
            </a:r>
            <a:r>
              <a:rPr lang="en-US" dirty="0" smtClean="0">
                <a:sym typeface="Wingdings" panose="05000000000000000000" pitchFamily="2" charset="2"/>
              </a:rPr>
              <a:t> remember this was before the interstate highway system and most of the modern trucking industry this is the way most goods 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Southern Pacific Company </a:t>
            </a:r>
            <a:br>
              <a:rPr lang="en-US" i="1" dirty="0"/>
            </a:br>
            <a:r>
              <a:rPr lang="en-US" i="1" dirty="0"/>
              <a:t>v. Arizona</a:t>
            </a:r>
            <a:r>
              <a:rPr lang="en-US" dirty="0"/>
              <a:t>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couple of dissents</a:t>
            </a:r>
          </a:p>
          <a:p>
            <a:pPr lvl="1"/>
            <a:r>
              <a:rPr lang="en-US" dirty="0" smtClean="0"/>
              <a:t>Black, J. dissenting</a:t>
            </a:r>
          </a:p>
          <a:p>
            <a:pPr lvl="2"/>
            <a:r>
              <a:rPr lang="en-US" dirty="0" smtClean="0"/>
              <a:t>This should be left to the political process</a:t>
            </a:r>
          </a:p>
          <a:p>
            <a:pPr lvl="2"/>
            <a:r>
              <a:rPr lang="en-US" dirty="0" smtClean="0"/>
              <a:t>Congress should make the law not the courts</a:t>
            </a:r>
          </a:p>
          <a:p>
            <a:pPr lvl="1"/>
            <a:r>
              <a:rPr lang="en-US" dirty="0" smtClean="0"/>
              <a:t>Douglas, J. dissenting</a:t>
            </a:r>
          </a:p>
          <a:p>
            <a:pPr lvl="2"/>
            <a:r>
              <a:rPr lang="en-US" dirty="0" smtClean="0"/>
              <a:t>Courts should intervene only when state legislation discriminated against interstate commerce or it was out of harmony with laws enacted by Congress</a:t>
            </a:r>
          </a:p>
          <a:p>
            <a:pPr lvl="2"/>
            <a:r>
              <a:rPr lang="en-US" dirty="0" smtClean="0"/>
              <a:t>The Interstate Commerce Commission already has broad authority and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FINALLY finish the chapter on the Commerce Clause</a:t>
            </a:r>
          </a:p>
          <a:p>
            <a:pPr lvl="1"/>
            <a:r>
              <a:rPr lang="en-US" dirty="0" smtClean="0"/>
              <a:t>Finish the Dormant Commerce Clause</a:t>
            </a:r>
          </a:p>
          <a:p>
            <a:pPr lvl="1"/>
            <a:r>
              <a:rPr lang="en-US" dirty="0" smtClean="0"/>
              <a:t>Pages 510-520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 the penultimate lecture in this chapter</a:t>
            </a:r>
          </a:p>
          <a:p>
            <a:pPr lvl="1"/>
            <a:r>
              <a:rPr lang="en-US" dirty="0" smtClean="0"/>
              <a:t>Doctrine of State Exclusiveness</a:t>
            </a:r>
          </a:p>
          <a:p>
            <a:pPr lvl="1"/>
            <a:r>
              <a:rPr lang="en-US" dirty="0" smtClean="0"/>
              <a:t>Dormant Commerce Clause</a:t>
            </a:r>
          </a:p>
          <a:p>
            <a:pPr lvl="2"/>
            <a:r>
              <a:rPr lang="en-US" dirty="0" smtClean="0"/>
              <a:t>State burdens on interstate commerce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Pages 501-510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 Power to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states have commerce power too</a:t>
            </a:r>
          </a:p>
          <a:p>
            <a:pPr lvl="1"/>
            <a:r>
              <a:rPr lang="en-US" dirty="0" smtClean="0"/>
              <a:t>We have been looking at the limits of Congress to regulate interstate commerce</a:t>
            </a:r>
          </a:p>
          <a:p>
            <a:pPr lvl="2"/>
            <a:r>
              <a:rPr lang="en-US" dirty="0" smtClean="0"/>
              <a:t>Now we look at limits on states regulating commerce as well</a:t>
            </a:r>
          </a:p>
          <a:p>
            <a:pPr lvl="1"/>
            <a:r>
              <a:rPr lang="en-US" dirty="0" smtClean="0"/>
              <a:t>Things totally within a state or not affecting other states</a:t>
            </a:r>
            <a:r>
              <a:rPr lang="en-US" dirty="0" smtClean="0">
                <a:sym typeface="Wingdings" panose="05000000000000000000" pitchFamily="2" charset="2"/>
              </a:rPr>
              <a:t> state regulation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 did the line of cases after </a:t>
            </a:r>
            <a:r>
              <a:rPr lang="en-US" i="1" dirty="0" smtClean="0">
                <a:sym typeface="Wingdings" panose="05000000000000000000" pitchFamily="2" charset="2"/>
              </a:rPr>
              <a:t>Jones and Laughlin</a:t>
            </a:r>
            <a:r>
              <a:rPr lang="en-US" dirty="0" smtClean="0">
                <a:sym typeface="Wingdings" panose="05000000000000000000" pitchFamily="2" charset="2"/>
              </a:rPr>
              <a:t> take away all state powers?</a:t>
            </a:r>
            <a:endParaRPr lang="en-US" dirty="0" smtClean="0"/>
          </a:p>
          <a:p>
            <a:pPr lvl="2"/>
            <a:r>
              <a:rPr lang="en-US" dirty="0" smtClean="0"/>
              <a:t>The answer is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Doctrine of State Exclusiveness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Wilson v. Black-Bird Creek Marsh Company </a:t>
            </a:r>
            <a:r>
              <a:rPr lang="en-US" dirty="0" smtClean="0"/>
              <a:t>(1829)</a:t>
            </a:r>
          </a:p>
          <a:p>
            <a:pPr lvl="1"/>
            <a:r>
              <a:rPr lang="en-US" dirty="0" smtClean="0"/>
              <a:t>A Delaware law authorized a dam to be built to stop water from entering a marsh</a:t>
            </a:r>
          </a:p>
          <a:p>
            <a:pPr lvl="1"/>
            <a:r>
              <a:rPr lang="en-US" dirty="0" smtClean="0"/>
              <a:t>Wilson had a steamship and said it would stop his business</a:t>
            </a:r>
          </a:p>
          <a:p>
            <a:pPr lvl="2"/>
            <a:r>
              <a:rPr lang="en-US" dirty="0" smtClean="0"/>
              <a:t>His ship rammed the dam on purpose</a:t>
            </a:r>
          </a:p>
          <a:p>
            <a:pPr lvl="2"/>
            <a:r>
              <a:rPr lang="en-US" dirty="0" smtClean="0"/>
              <a:t>Wilson appealed a judgment against him saying that only Congress could pass a law permitting the obstruction of a navigable stream</a:t>
            </a:r>
          </a:p>
          <a:p>
            <a:pPr lvl="1"/>
            <a:r>
              <a:rPr lang="en-US" dirty="0" smtClean="0"/>
              <a:t>The Court, by Marshall, rules against him</a:t>
            </a:r>
          </a:p>
          <a:p>
            <a:pPr lvl="2"/>
            <a:r>
              <a:rPr lang="en-US" dirty="0" smtClean="0"/>
              <a:t>He said Congress, but not acting on the issue left it open for the state to regulate</a:t>
            </a:r>
          </a:p>
          <a:p>
            <a:pPr lvl="2"/>
            <a:r>
              <a:rPr lang="en-US" dirty="0" smtClean="0"/>
              <a:t>But if Congress did act, the statute could be void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Cases on State Exclusiveness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Taney was more sympathetic to states rights</a:t>
            </a:r>
          </a:p>
          <a:p>
            <a:pPr lvl="1"/>
            <a:r>
              <a:rPr lang="en-US" i="1" dirty="0" smtClean="0"/>
              <a:t>Mayor of New York v. Miln</a:t>
            </a:r>
            <a:r>
              <a:rPr lang="en-US" dirty="0" smtClean="0"/>
              <a:t> (1837)</a:t>
            </a:r>
          </a:p>
          <a:p>
            <a:pPr lvl="2"/>
            <a:r>
              <a:rPr lang="en-US" dirty="0" smtClean="0"/>
              <a:t>Involved a challenge to the New York Passenger Act of 1824 to keep out indigent foreigners</a:t>
            </a:r>
          </a:p>
          <a:p>
            <a:pPr lvl="2"/>
            <a:r>
              <a:rPr lang="en-US" dirty="0" smtClean="0"/>
              <a:t>Ship captains had to provide the mayor with a detailed list on all passengers or face fines</a:t>
            </a:r>
          </a:p>
          <a:p>
            <a:pPr lvl="2"/>
            <a:r>
              <a:rPr lang="en-US" dirty="0" smtClean="0"/>
              <a:t>Passengers who were refused entry would be sent back at the ship owner’s expense</a:t>
            </a:r>
          </a:p>
          <a:p>
            <a:pPr lvl="2"/>
            <a:r>
              <a:rPr lang="en-US" dirty="0" smtClean="0"/>
              <a:t>A fined ship owner appealed saying that this was reserved to the federal government to regulate foreign commerce</a:t>
            </a:r>
          </a:p>
          <a:p>
            <a:pPr lvl="2"/>
            <a:r>
              <a:rPr lang="en-US" dirty="0" smtClean="0"/>
              <a:t>The Court ruled for New York on the grounds that this was part of its police powers for the well being of its citizens</a:t>
            </a:r>
            <a:r>
              <a:rPr lang="en-US" dirty="0" smtClean="0">
                <a:sym typeface="Wingdings" panose="05000000000000000000" pitchFamily="2" charset="2"/>
              </a:rPr>
              <a:t> that power is complete and unqualified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They say that Congress had failed to regulate as well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License Cases </a:t>
            </a:r>
            <a:r>
              <a:rPr lang="en-US" dirty="0" smtClean="0"/>
              <a:t>and </a:t>
            </a:r>
            <a:r>
              <a:rPr lang="en-US" i="1" dirty="0" smtClean="0"/>
              <a:t>Passenger Cases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The License Cases </a:t>
            </a:r>
            <a:r>
              <a:rPr lang="en-US" dirty="0" smtClean="0"/>
              <a:t>(1847)</a:t>
            </a:r>
          </a:p>
          <a:p>
            <a:pPr lvl="1"/>
            <a:r>
              <a:rPr lang="en-US" dirty="0" smtClean="0"/>
              <a:t>Several states passed laws to tax and license alcohol</a:t>
            </a:r>
          </a:p>
          <a:p>
            <a:pPr lvl="2"/>
            <a:r>
              <a:rPr lang="en-US" dirty="0" smtClean="0"/>
              <a:t>Whether it be domestic or foreign</a:t>
            </a:r>
          </a:p>
          <a:p>
            <a:pPr lvl="2"/>
            <a:r>
              <a:rPr lang="en-US" dirty="0" smtClean="0"/>
              <a:t>It was upheld as a proper police power</a:t>
            </a:r>
          </a:p>
          <a:p>
            <a:r>
              <a:rPr lang="en-US" i="1" dirty="0" smtClean="0"/>
              <a:t>The Passenger Cases </a:t>
            </a:r>
            <a:r>
              <a:rPr lang="en-US" dirty="0" smtClean="0"/>
              <a:t>(1849)</a:t>
            </a:r>
          </a:p>
          <a:p>
            <a:pPr lvl="1"/>
            <a:r>
              <a:rPr lang="en-US" dirty="0" smtClean="0"/>
              <a:t>This was also about keeping out indigent foreigners</a:t>
            </a:r>
          </a:p>
          <a:p>
            <a:pPr lvl="2"/>
            <a:r>
              <a:rPr lang="en-US" dirty="0" smtClean="0"/>
              <a:t>Each ship had to pay a head tax</a:t>
            </a:r>
            <a:r>
              <a:rPr lang="en-US" dirty="0" smtClean="0">
                <a:sym typeface="Wingdings" panose="05000000000000000000" pitchFamily="2" charset="2"/>
              </a:rPr>
              <a:t> to fund types of public assistance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Court rules 5-4 against the states laws were in conflict with Congress ability to regulate foreign commerce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dissenters, led by Taney said it was a valid use of police powers to protect the state’s citizens from indigent and sick immigrants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However, no opinion here commanded a majority of justices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Cooley v. Board of Wardens </a:t>
            </a:r>
            <a:r>
              <a:rPr lang="en-US" dirty="0" smtClean="0"/>
              <a:t>(1852)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Cooley v. Board of Wardens </a:t>
            </a:r>
            <a:r>
              <a:rPr lang="en-US" dirty="0"/>
              <a:t>(1852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Pennsylvania had a law requiring all vessels that entered the Port of Philadelphia to hire a local pilot to guide the ships in and out of that Port</a:t>
            </a:r>
          </a:p>
          <a:p>
            <a:pPr lvl="2"/>
            <a:r>
              <a:rPr lang="en-US" dirty="0" smtClean="0"/>
              <a:t>Those that did not comply were fined</a:t>
            </a:r>
          </a:p>
          <a:p>
            <a:pPr lvl="2"/>
            <a:r>
              <a:rPr lang="en-US" dirty="0" smtClean="0"/>
              <a:t>The fines went to a fund for distressed or decayed pilots, their widows and children </a:t>
            </a:r>
          </a:p>
          <a:p>
            <a:pPr lvl="2"/>
            <a:r>
              <a:rPr lang="en-US" dirty="0" smtClean="0"/>
              <a:t>Cooley sailed his vessel into the Philadelphia without a local pilot and was fined</a:t>
            </a:r>
          </a:p>
          <a:p>
            <a:pPr lvl="1"/>
            <a:r>
              <a:rPr lang="en-US" dirty="0" smtClean="0"/>
              <a:t>Question</a:t>
            </a:r>
          </a:p>
          <a:p>
            <a:pPr lvl="2"/>
            <a:r>
              <a:rPr lang="en-US" dirty="0" smtClean="0"/>
              <a:t>Did this law violate the Commerce Clause?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Cooley v. Board of </a:t>
            </a:r>
            <a:r>
              <a:rPr lang="en-US" i="1" dirty="0" smtClean="0"/>
              <a:t>Wardens-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Cooley (strike down the law)</a:t>
            </a:r>
          </a:p>
          <a:p>
            <a:pPr lvl="2"/>
            <a:r>
              <a:rPr lang="en-US" dirty="0" smtClean="0"/>
              <a:t>The power to regulate interstate and foreign commerce is exclusive to Congress</a:t>
            </a:r>
          </a:p>
          <a:p>
            <a:pPr lvl="2"/>
            <a:r>
              <a:rPr lang="en-US" dirty="0" smtClean="0"/>
              <a:t>Regulation of navigation are regulations of commerce, thus jurisdiction of Congress</a:t>
            </a:r>
          </a:p>
          <a:p>
            <a:pPr lvl="2"/>
            <a:r>
              <a:rPr lang="en-US" dirty="0" smtClean="0"/>
              <a:t>Congress can also not confer this power on states either</a:t>
            </a:r>
          </a:p>
          <a:p>
            <a:pPr lvl="1"/>
            <a:r>
              <a:rPr lang="en-US" dirty="0" smtClean="0"/>
              <a:t>For Board of Wardens of the Port of Philadelphia (uphold the law)</a:t>
            </a:r>
          </a:p>
          <a:p>
            <a:pPr lvl="2"/>
            <a:r>
              <a:rPr lang="en-US" dirty="0" smtClean="0"/>
              <a:t>This does not regulate commerce</a:t>
            </a:r>
          </a:p>
          <a:p>
            <a:pPr lvl="2"/>
            <a:r>
              <a:rPr lang="en-US" dirty="0" smtClean="0"/>
              <a:t>It is more an exercise of police powers by the state</a:t>
            </a:r>
          </a:p>
          <a:p>
            <a:pPr lvl="2"/>
            <a:r>
              <a:rPr lang="en-US" dirty="0" smtClean="0"/>
              <a:t>This is designed to aid, not regulate commerce</a:t>
            </a:r>
          </a:p>
          <a:p>
            <a:pPr lvl="2"/>
            <a:r>
              <a:rPr lang="en-US" dirty="0" smtClean="0"/>
              <a:t>The power to regulate commerce is not exclusive</a:t>
            </a:r>
          </a:p>
          <a:p>
            <a:pPr lvl="3"/>
            <a:r>
              <a:rPr lang="en-US" dirty="0" smtClean="0"/>
              <a:t>If Congress has passed no conflicting laws, a state law is valid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03" y="0"/>
            <a:ext cx="4202097" cy="294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Cooley v. Board of Wardens-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Curtis writes for a 7-2 Court</a:t>
            </a:r>
          </a:p>
          <a:p>
            <a:pPr lvl="1"/>
            <a:r>
              <a:rPr lang="en-US" dirty="0" smtClean="0"/>
              <a:t>The Court upholds the law</a:t>
            </a:r>
          </a:p>
          <a:p>
            <a:pPr lvl="2"/>
            <a:r>
              <a:rPr lang="en-US" dirty="0" smtClean="0"/>
              <a:t>Early U.S. law made this a concurrent power</a:t>
            </a:r>
          </a:p>
          <a:p>
            <a:pPr lvl="3"/>
            <a:r>
              <a:rPr lang="en-US" dirty="0" smtClean="0"/>
              <a:t>Some things require uniformity and some can allow for local conditions</a:t>
            </a:r>
          </a:p>
          <a:p>
            <a:pPr lvl="2"/>
            <a:r>
              <a:rPr lang="en-US" dirty="0" smtClean="0"/>
              <a:t>The mere grant of authority to Congress to regulate interstate commerce did not deprive states the right to regulate pilots</a:t>
            </a:r>
          </a:p>
          <a:p>
            <a:pPr lvl="3"/>
            <a:r>
              <a:rPr lang="en-US" dirty="0" smtClean="0"/>
              <a:t>Thus this grant of authority is selective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1336</Words>
  <Application>Microsoft Office PowerPoint</Application>
  <PresentationFormat>Widescreen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Lecture 32 The Commerce Power</vt:lpstr>
      <vt:lpstr>This lecture</vt:lpstr>
      <vt:lpstr>Commerce Power to the States</vt:lpstr>
      <vt:lpstr>Doctrine of State Exclusiveness </vt:lpstr>
      <vt:lpstr>Early Cases on State Exclusiveness</vt:lpstr>
      <vt:lpstr>License Cases and Passenger Cases</vt:lpstr>
      <vt:lpstr>Cooley v. Board of Wardens (1852)</vt:lpstr>
      <vt:lpstr>Cooley v. Board of Wardens- II</vt:lpstr>
      <vt:lpstr>Cooley v. Board of Wardens- III</vt:lpstr>
      <vt:lpstr>Cooley v. Board of Wardens- IV</vt:lpstr>
      <vt:lpstr>The Dormant Commerce Clause</vt:lpstr>
      <vt:lpstr>Southern Pacific Company  v. Arizona (1945)</vt:lpstr>
      <vt:lpstr>Southern Pacific Company  v. Arizona- II</vt:lpstr>
      <vt:lpstr>Southern Pacific Company  v. Arizona- III</vt:lpstr>
      <vt:lpstr>Southern Pacific Company  v. Arizona- IV</vt:lpstr>
      <vt:lpstr>Next lecture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32 The Commerce Power</dc:title>
  <dc:creator>Shawn Donahue</dc:creator>
  <cp:lastModifiedBy>Shawn Donahue</cp:lastModifiedBy>
  <cp:revision>15</cp:revision>
  <dcterms:created xsi:type="dcterms:W3CDTF">2016-06-19T09:18:03Z</dcterms:created>
  <dcterms:modified xsi:type="dcterms:W3CDTF">2016-06-19T23:55:17Z</dcterms:modified>
</cp:coreProperties>
</file>