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60" r:id="rId4"/>
    <p:sldId id="261" r:id="rId5"/>
    <p:sldId id="262" r:id="rId6"/>
    <p:sldId id="263" r:id="rId7"/>
    <p:sldId id="275" r:id="rId8"/>
    <p:sldId id="264" r:id="rId9"/>
    <p:sldId id="265" r:id="rId10"/>
    <p:sldId id="276" r:id="rId11"/>
    <p:sldId id="277" r:id="rId12"/>
    <p:sldId id="266" r:id="rId13"/>
    <p:sldId id="267" r:id="rId14"/>
    <p:sldId id="268" r:id="rId15"/>
    <p:sldId id="269" r:id="rId16"/>
    <p:sldId id="270" r:id="rId17"/>
    <p:sldId id="271" r:id="rId18"/>
    <p:sldId id="272" r:id="rId19"/>
    <p:sldId id="273" r:id="rId20"/>
    <p:sldId id="274" r:id="rId21"/>
    <p:sldId id="25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91D63-BC3F-405D-A9A3-558823ABEAC9}" type="datetimeFigureOut">
              <a:rPr lang="en-US" smtClean="0"/>
              <a:t>5/6/2017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026359-0136-44A6-A09D-B87C1549AF74}" type="slidenum">
              <a:rPr lang="en-US" smtClean="0"/>
              <a:t>‹#›</a:t>
            </a:fld>
            <a:endParaRPr lang="en-US" dirty="0"/>
          </a:p>
        </p:txBody>
      </p:sp>
    </p:spTree>
    <p:extLst>
      <p:ext uri="{BB962C8B-B14F-4D97-AF65-F5344CB8AC3E}">
        <p14:creationId xmlns:p14="http://schemas.microsoft.com/office/powerpoint/2010/main" val="1967044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FF97C-E518-4FA3-A369-F6E26AF5EA78}" type="slidenum">
              <a:rPr lang="en-US">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506618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10</a:t>
            </a:fld>
            <a:endParaRPr lang="en-US" dirty="0"/>
          </a:p>
        </p:txBody>
      </p:sp>
    </p:spTree>
    <p:extLst>
      <p:ext uri="{BB962C8B-B14F-4D97-AF65-F5344CB8AC3E}">
        <p14:creationId xmlns:p14="http://schemas.microsoft.com/office/powerpoint/2010/main" val="961353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11</a:t>
            </a:fld>
            <a:endParaRPr lang="en-US" dirty="0"/>
          </a:p>
        </p:txBody>
      </p:sp>
    </p:spTree>
    <p:extLst>
      <p:ext uri="{BB962C8B-B14F-4D97-AF65-F5344CB8AC3E}">
        <p14:creationId xmlns:p14="http://schemas.microsoft.com/office/powerpoint/2010/main" val="997850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12</a:t>
            </a:fld>
            <a:endParaRPr lang="en-US" dirty="0"/>
          </a:p>
        </p:txBody>
      </p:sp>
    </p:spTree>
    <p:extLst>
      <p:ext uri="{BB962C8B-B14F-4D97-AF65-F5344CB8AC3E}">
        <p14:creationId xmlns:p14="http://schemas.microsoft.com/office/powerpoint/2010/main" val="3804462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13</a:t>
            </a:fld>
            <a:endParaRPr lang="en-US" dirty="0"/>
          </a:p>
        </p:txBody>
      </p:sp>
    </p:spTree>
    <p:extLst>
      <p:ext uri="{BB962C8B-B14F-4D97-AF65-F5344CB8AC3E}">
        <p14:creationId xmlns:p14="http://schemas.microsoft.com/office/powerpoint/2010/main" val="69232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14</a:t>
            </a:fld>
            <a:endParaRPr lang="en-US" dirty="0"/>
          </a:p>
        </p:txBody>
      </p:sp>
    </p:spTree>
    <p:extLst>
      <p:ext uri="{BB962C8B-B14F-4D97-AF65-F5344CB8AC3E}">
        <p14:creationId xmlns:p14="http://schemas.microsoft.com/office/powerpoint/2010/main" val="3312697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15</a:t>
            </a:fld>
            <a:endParaRPr lang="en-US" dirty="0"/>
          </a:p>
        </p:txBody>
      </p:sp>
    </p:spTree>
    <p:extLst>
      <p:ext uri="{BB962C8B-B14F-4D97-AF65-F5344CB8AC3E}">
        <p14:creationId xmlns:p14="http://schemas.microsoft.com/office/powerpoint/2010/main" val="1065299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16</a:t>
            </a:fld>
            <a:endParaRPr lang="en-US" dirty="0"/>
          </a:p>
        </p:txBody>
      </p:sp>
    </p:spTree>
    <p:extLst>
      <p:ext uri="{BB962C8B-B14F-4D97-AF65-F5344CB8AC3E}">
        <p14:creationId xmlns:p14="http://schemas.microsoft.com/office/powerpoint/2010/main" val="991935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17</a:t>
            </a:fld>
            <a:endParaRPr lang="en-US" dirty="0"/>
          </a:p>
        </p:txBody>
      </p:sp>
    </p:spTree>
    <p:extLst>
      <p:ext uri="{BB962C8B-B14F-4D97-AF65-F5344CB8AC3E}">
        <p14:creationId xmlns:p14="http://schemas.microsoft.com/office/powerpoint/2010/main" val="4603666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18</a:t>
            </a:fld>
            <a:endParaRPr lang="en-US" dirty="0"/>
          </a:p>
        </p:txBody>
      </p:sp>
    </p:spTree>
    <p:extLst>
      <p:ext uri="{BB962C8B-B14F-4D97-AF65-F5344CB8AC3E}">
        <p14:creationId xmlns:p14="http://schemas.microsoft.com/office/powerpoint/2010/main" val="2759979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19</a:t>
            </a:fld>
            <a:endParaRPr lang="en-US" dirty="0"/>
          </a:p>
        </p:txBody>
      </p:sp>
    </p:spTree>
    <p:extLst>
      <p:ext uri="{BB962C8B-B14F-4D97-AF65-F5344CB8AC3E}">
        <p14:creationId xmlns:p14="http://schemas.microsoft.com/office/powerpoint/2010/main" val="1051098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29A0DF-7E5F-48B8-916E-7FAA17732FE3}" type="slidenum">
              <a:rPr lang="en-US">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1518594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20</a:t>
            </a:fld>
            <a:endParaRPr lang="en-US" dirty="0"/>
          </a:p>
        </p:txBody>
      </p:sp>
    </p:spTree>
    <p:extLst>
      <p:ext uri="{BB962C8B-B14F-4D97-AF65-F5344CB8AC3E}">
        <p14:creationId xmlns:p14="http://schemas.microsoft.com/office/powerpoint/2010/main" val="27151388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49928D-BA59-4662-942C-1C05250EA817}" type="slidenum">
              <a:rPr lang="en-US">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127818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3</a:t>
            </a:fld>
            <a:endParaRPr lang="en-US" dirty="0"/>
          </a:p>
        </p:txBody>
      </p:sp>
    </p:spTree>
    <p:extLst>
      <p:ext uri="{BB962C8B-B14F-4D97-AF65-F5344CB8AC3E}">
        <p14:creationId xmlns:p14="http://schemas.microsoft.com/office/powerpoint/2010/main" val="4263671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4</a:t>
            </a:fld>
            <a:endParaRPr lang="en-US" dirty="0"/>
          </a:p>
        </p:txBody>
      </p:sp>
    </p:spTree>
    <p:extLst>
      <p:ext uri="{BB962C8B-B14F-4D97-AF65-F5344CB8AC3E}">
        <p14:creationId xmlns:p14="http://schemas.microsoft.com/office/powerpoint/2010/main" val="3511655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5</a:t>
            </a:fld>
            <a:endParaRPr lang="en-US" dirty="0"/>
          </a:p>
        </p:txBody>
      </p:sp>
    </p:spTree>
    <p:extLst>
      <p:ext uri="{BB962C8B-B14F-4D97-AF65-F5344CB8AC3E}">
        <p14:creationId xmlns:p14="http://schemas.microsoft.com/office/powerpoint/2010/main" val="3771185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6</a:t>
            </a:fld>
            <a:endParaRPr lang="en-US" dirty="0"/>
          </a:p>
        </p:txBody>
      </p:sp>
    </p:spTree>
    <p:extLst>
      <p:ext uri="{BB962C8B-B14F-4D97-AF65-F5344CB8AC3E}">
        <p14:creationId xmlns:p14="http://schemas.microsoft.com/office/powerpoint/2010/main" val="2555956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7</a:t>
            </a:fld>
            <a:endParaRPr lang="en-US" dirty="0"/>
          </a:p>
        </p:txBody>
      </p:sp>
    </p:spTree>
    <p:extLst>
      <p:ext uri="{BB962C8B-B14F-4D97-AF65-F5344CB8AC3E}">
        <p14:creationId xmlns:p14="http://schemas.microsoft.com/office/powerpoint/2010/main" val="3194746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8</a:t>
            </a:fld>
            <a:endParaRPr lang="en-US" dirty="0"/>
          </a:p>
        </p:txBody>
      </p:sp>
    </p:spTree>
    <p:extLst>
      <p:ext uri="{BB962C8B-B14F-4D97-AF65-F5344CB8AC3E}">
        <p14:creationId xmlns:p14="http://schemas.microsoft.com/office/powerpoint/2010/main" val="852588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26359-0136-44A6-A09D-B87C1549AF74}" type="slidenum">
              <a:rPr lang="en-US" smtClean="0"/>
              <a:t>9</a:t>
            </a:fld>
            <a:endParaRPr lang="en-US" dirty="0"/>
          </a:p>
        </p:txBody>
      </p:sp>
    </p:spTree>
    <p:extLst>
      <p:ext uri="{BB962C8B-B14F-4D97-AF65-F5344CB8AC3E}">
        <p14:creationId xmlns:p14="http://schemas.microsoft.com/office/powerpoint/2010/main" val="1978818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1270841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370144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3494BA">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3494BA">
                    <a:lumMod val="60000"/>
                    <a:lumOff val="40000"/>
                  </a:srgbClr>
                </a:solidFill>
                <a:latin typeface="Arial"/>
              </a:rPr>
              <a:t>”</a:t>
            </a:r>
            <a:endParaRPr lang="en-US" dirty="0">
              <a:solidFill>
                <a:srgbClr val="3494BA">
                  <a:lumMod val="60000"/>
                  <a:lumOff val="40000"/>
                </a:srgbClr>
              </a:solidFill>
              <a:latin typeface="Arial"/>
            </a:endParaRPr>
          </a:p>
        </p:txBody>
      </p:sp>
    </p:spTree>
    <p:extLst>
      <p:ext uri="{BB962C8B-B14F-4D97-AF65-F5344CB8AC3E}">
        <p14:creationId xmlns:p14="http://schemas.microsoft.com/office/powerpoint/2010/main" val="1355386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1268634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3494BA">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3494BA">
                    <a:lumMod val="60000"/>
                    <a:lumOff val="40000"/>
                  </a:srgbClr>
                </a:solidFill>
                <a:latin typeface="Arial"/>
              </a:rPr>
              <a:t>”</a:t>
            </a:r>
          </a:p>
        </p:txBody>
      </p:sp>
    </p:spTree>
    <p:extLst>
      <p:ext uri="{BB962C8B-B14F-4D97-AF65-F5344CB8AC3E}">
        <p14:creationId xmlns:p14="http://schemas.microsoft.com/office/powerpoint/2010/main" val="1942896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3631202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42440979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3870096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692974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1230296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3163691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827119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4200690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2399049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2408337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3389700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5CFD76-407D-4B6E-A565-2A1194810ADF}" type="datetimeFigureOut">
              <a:rPr lang="en-US" smtClean="0">
                <a:solidFill>
                  <a:prstClr val="black">
                    <a:tint val="75000"/>
                  </a:prstClr>
                </a:solidFill>
              </a:rPr>
              <a:pPr/>
              <a:t>5/6/2017</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351B3AC-CE6A-4D2D-BCA9-C2FB102F0027}" type="slidenum">
              <a:rPr lang="en-US" smtClean="0">
                <a:solidFill>
                  <a:srgbClr val="3494BA"/>
                </a:solidFill>
              </a:rPr>
              <a:pPr/>
              <a:t>‹#›</a:t>
            </a:fld>
            <a:endParaRPr lang="en-US" dirty="0">
              <a:solidFill>
                <a:srgbClr val="3494BA"/>
              </a:solidFill>
            </a:endParaRPr>
          </a:p>
        </p:txBody>
      </p:sp>
    </p:spTree>
    <p:extLst>
      <p:ext uri="{BB962C8B-B14F-4D97-AF65-F5344CB8AC3E}">
        <p14:creationId xmlns:p14="http://schemas.microsoft.com/office/powerpoint/2010/main" val="19837934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1"/>
            <a:ext cx="7766936" cy="1646302"/>
          </a:xfrm>
        </p:spPr>
        <p:txBody>
          <a:bodyPr/>
          <a:lstStyle/>
          <a:p>
            <a:r>
              <a:rPr lang="en-US" dirty="0" smtClean="0"/>
              <a:t/>
            </a:r>
            <a:br>
              <a:rPr lang="en-US" dirty="0" smtClean="0"/>
            </a:br>
            <a:r>
              <a:rPr lang="en-US" dirty="0" smtClean="0"/>
              <a:t>Lecture </a:t>
            </a:r>
            <a:r>
              <a:rPr lang="en-US" dirty="0" smtClean="0"/>
              <a:t>33</a:t>
            </a:r>
            <a:r>
              <a:rPr lang="en-US" dirty="0" smtClean="0"/>
              <a:t/>
            </a:r>
            <a:br>
              <a:rPr lang="en-US" dirty="0" smtClean="0"/>
            </a:br>
            <a:r>
              <a:rPr lang="en-US" dirty="0" smtClean="0"/>
              <a:t>Chapter </a:t>
            </a:r>
            <a:r>
              <a:rPr lang="en-US" dirty="0" smtClean="0"/>
              <a:t>10</a:t>
            </a:r>
            <a:endParaRPr lang="en-US" dirty="0"/>
          </a:p>
        </p:txBody>
      </p:sp>
      <p:sp>
        <p:nvSpPr>
          <p:cNvPr id="3" name="Subtitle 2"/>
          <p:cNvSpPr>
            <a:spLocks noGrp="1"/>
          </p:cNvSpPr>
          <p:nvPr>
            <p:ph type="subTitle" idx="1"/>
          </p:nvPr>
        </p:nvSpPr>
        <p:spPr/>
        <p:txBody>
          <a:bodyPr>
            <a:normAutofit fontScale="55000" lnSpcReduction="20000"/>
          </a:bodyPr>
          <a:lstStyle/>
          <a:p>
            <a:r>
              <a:rPr lang="en-US" sz="6000" dirty="0" smtClean="0"/>
              <a:t>The Right to Privacy V</a:t>
            </a:r>
          </a:p>
          <a:p>
            <a:r>
              <a:rPr lang="en-US" sz="6000" dirty="0" smtClean="0"/>
              <a:t>Gay Rights I</a:t>
            </a:r>
            <a:endParaRPr lang="en-US" sz="6000" dirty="0"/>
          </a:p>
        </p:txBody>
      </p:sp>
    </p:spTree>
    <p:extLst>
      <p:ext uri="{BB962C8B-B14F-4D97-AF65-F5344CB8AC3E}">
        <p14:creationId xmlns:p14="http://schemas.microsoft.com/office/powerpoint/2010/main" val="51699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Roemer v. Evans- </a:t>
            </a:r>
            <a:r>
              <a:rPr lang="en-US" dirty="0" smtClean="0"/>
              <a:t>III</a:t>
            </a:r>
            <a:endParaRPr lang="en-US" dirty="0"/>
          </a:p>
        </p:txBody>
      </p:sp>
      <p:sp>
        <p:nvSpPr>
          <p:cNvPr id="3" name="Content Placeholder 2"/>
          <p:cNvSpPr>
            <a:spLocks noGrp="1"/>
          </p:cNvSpPr>
          <p:nvPr>
            <p:ph idx="1"/>
          </p:nvPr>
        </p:nvSpPr>
        <p:spPr/>
        <p:txBody>
          <a:bodyPr/>
          <a:lstStyle/>
          <a:p>
            <a:r>
              <a:rPr lang="en-US" dirty="0"/>
              <a:t>Scalia, J. joined by Rehnquist, C.J. and Thomas, J. dissenting</a:t>
            </a:r>
          </a:p>
          <a:p>
            <a:pPr lvl="1"/>
            <a:r>
              <a:rPr lang="en-US" i="1" dirty="0" smtClean="0"/>
              <a:t>Bowers </a:t>
            </a:r>
            <a:r>
              <a:rPr lang="en-US" dirty="0" smtClean="0"/>
              <a:t>allowed for laws against sodomy, so laws targeting gays were more or less approved of</a:t>
            </a:r>
          </a:p>
          <a:p>
            <a:pPr lvl="2"/>
            <a:r>
              <a:rPr lang="en-US" dirty="0" smtClean="0"/>
              <a:t>Court should not override the will of voters in Colorado</a:t>
            </a:r>
          </a:p>
          <a:p>
            <a:pPr lvl="2"/>
            <a:r>
              <a:rPr lang="en-US" dirty="0" smtClean="0"/>
              <a:t>He buys into the “special rights” argument of opponents of gay rights at the time</a:t>
            </a:r>
          </a:p>
          <a:p>
            <a:pPr lvl="2"/>
            <a:r>
              <a:rPr lang="en-US" dirty="0" smtClean="0"/>
              <a:t>“Deterioration of sexual morality” was what Colorado voters were seeking to prevent</a:t>
            </a:r>
          </a:p>
          <a:p>
            <a:pPr lvl="2"/>
            <a:r>
              <a:rPr lang="en-US" dirty="0" smtClean="0"/>
              <a:t>Homosexuality is a social harm worthy of targeting</a:t>
            </a:r>
          </a:p>
          <a:p>
            <a:pPr lvl="1"/>
            <a:r>
              <a:rPr lang="en-US" dirty="0" smtClean="0"/>
              <a:t>Scalia did not say “I respectfully dissent” but only “I dissent”</a:t>
            </a:r>
            <a:endParaRPr lang="en-US" dirty="0"/>
          </a:p>
        </p:txBody>
      </p:sp>
    </p:spTree>
    <p:extLst>
      <p:ext uri="{BB962C8B-B14F-4D97-AF65-F5344CB8AC3E}">
        <p14:creationId xmlns:p14="http://schemas.microsoft.com/office/powerpoint/2010/main" val="1658183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2003 State of Sodomy Laws</a:t>
            </a:r>
            <a:endParaRPr lang="en-US"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77863" y="2831057"/>
            <a:ext cx="5774892" cy="3507264"/>
          </a:xfrm>
        </p:spPr>
      </p:pic>
      <p:sp>
        <p:nvSpPr>
          <p:cNvPr id="4" name="Content Placeholder 3"/>
          <p:cNvSpPr>
            <a:spLocks noGrp="1"/>
          </p:cNvSpPr>
          <p:nvPr>
            <p:ph sz="half" idx="2"/>
          </p:nvPr>
        </p:nvSpPr>
        <p:spPr>
          <a:xfrm>
            <a:off x="6774872" y="2160589"/>
            <a:ext cx="3418610" cy="3880773"/>
          </a:xfrm>
        </p:spPr>
        <p:txBody>
          <a:bodyPr/>
          <a:lstStyle/>
          <a:p>
            <a:r>
              <a:rPr lang="en-US" dirty="0" smtClean="0"/>
              <a:t>By 2003, only 13 states still had sodomy laws on the books</a:t>
            </a:r>
          </a:p>
          <a:p>
            <a:r>
              <a:rPr lang="en-US" dirty="0" smtClean="0"/>
              <a:t>One state was Texas</a:t>
            </a:r>
          </a:p>
          <a:p>
            <a:r>
              <a:rPr lang="en-US" dirty="0" smtClean="0"/>
              <a:t>Note Georgia repealed their law in 1998</a:t>
            </a:r>
          </a:p>
          <a:p>
            <a:r>
              <a:rPr lang="en-US" dirty="0" smtClean="0"/>
              <a:t>Most states did not enforce these laws to any great extent</a:t>
            </a:r>
            <a:endParaRPr lang="en-US" dirty="0"/>
          </a:p>
        </p:txBody>
      </p:sp>
    </p:spTree>
    <p:extLst>
      <p:ext uri="{BB962C8B-B14F-4D97-AF65-F5344CB8AC3E}">
        <p14:creationId xmlns:p14="http://schemas.microsoft.com/office/powerpoint/2010/main" val="1482950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Lawrence v. Texas </a:t>
            </a:r>
            <a:r>
              <a:rPr lang="en-US" dirty="0" smtClean="0"/>
              <a:t>(2003)</a:t>
            </a:r>
            <a:endParaRPr lang="en-US" i="1" dirty="0"/>
          </a:p>
        </p:txBody>
      </p:sp>
      <p:sp>
        <p:nvSpPr>
          <p:cNvPr id="3" name="Content Placeholder 2"/>
          <p:cNvSpPr>
            <a:spLocks noGrp="1"/>
          </p:cNvSpPr>
          <p:nvPr>
            <p:ph idx="1"/>
          </p:nvPr>
        </p:nvSpPr>
        <p:spPr/>
        <p:txBody>
          <a:bodyPr/>
          <a:lstStyle/>
          <a:p>
            <a:r>
              <a:rPr lang="en-US" dirty="0" smtClean="0"/>
              <a:t>Background</a:t>
            </a:r>
          </a:p>
          <a:p>
            <a:pPr lvl="1"/>
            <a:r>
              <a:rPr lang="en-US" dirty="0" smtClean="0"/>
              <a:t>Similar to how this case was to </a:t>
            </a:r>
            <a:r>
              <a:rPr lang="en-US" i="1" dirty="0" smtClean="0"/>
              <a:t>Bowers</a:t>
            </a:r>
          </a:p>
          <a:p>
            <a:pPr lvl="1"/>
            <a:r>
              <a:rPr lang="en-US" dirty="0" smtClean="0"/>
              <a:t>Police enter the apartment of Lawrence</a:t>
            </a:r>
          </a:p>
          <a:p>
            <a:pPr lvl="2"/>
            <a:r>
              <a:rPr lang="en-US" dirty="0" smtClean="0"/>
              <a:t>He was engaged in anal sex with Garner</a:t>
            </a:r>
          </a:p>
          <a:p>
            <a:pPr lvl="2"/>
            <a:r>
              <a:rPr lang="en-US" dirty="0" smtClean="0"/>
              <a:t>They were arrested and charged with violating the state’s sodomy law</a:t>
            </a:r>
          </a:p>
          <a:p>
            <a:pPr lvl="2"/>
            <a:r>
              <a:rPr lang="en-US" dirty="0" smtClean="0"/>
              <a:t>Texas law only applied to those of the same sex</a:t>
            </a:r>
          </a:p>
          <a:p>
            <a:pPr lvl="1"/>
            <a:r>
              <a:rPr lang="en-US" dirty="0" smtClean="0"/>
              <a:t>Outside groups (LAMBDA Legal) wanted this case to challenge Texas law</a:t>
            </a:r>
          </a:p>
          <a:p>
            <a:pPr lvl="2"/>
            <a:r>
              <a:rPr lang="en-US" dirty="0" smtClean="0"/>
              <a:t>They ended up having to go to a trial pleading no contest to the charges after their privacy and Equal Protection claims were denied</a:t>
            </a:r>
          </a:p>
          <a:p>
            <a:pPr lvl="2"/>
            <a:r>
              <a:rPr lang="en-US" dirty="0" smtClean="0"/>
              <a:t>They failed in their attempts to overturn the convictions and thus asked for cert</a:t>
            </a:r>
          </a:p>
          <a:p>
            <a:pPr lvl="2"/>
            <a:endParaRPr lang="en-US" dirty="0"/>
          </a:p>
        </p:txBody>
      </p:sp>
    </p:spTree>
    <p:extLst>
      <p:ext uri="{BB962C8B-B14F-4D97-AF65-F5344CB8AC3E}">
        <p14:creationId xmlns:p14="http://schemas.microsoft.com/office/powerpoint/2010/main" val="1009907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Lawrence v. </a:t>
            </a:r>
            <a:r>
              <a:rPr lang="en-US" i="1" dirty="0" smtClean="0"/>
              <a:t>Texas- </a:t>
            </a:r>
            <a:r>
              <a:rPr lang="en-US" dirty="0" smtClean="0"/>
              <a:t>II</a:t>
            </a:r>
            <a:endParaRPr lang="en-US" dirty="0"/>
          </a:p>
        </p:txBody>
      </p:sp>
      <p:sp>
        <p:nvSpPr>
          <p:cNvPr id="3" name="Content Placeholder 2"/>
          <p:cNvSpPr>
            <a:spLocks noGrp="1"/>
          </p:cNvSpPr>
          <p:nvPr>
            <p:ph idx="1"/>
          </p:nvPr>
        </p:nvSpPr>
        <p:spPr/>
        <p:txBody>
          <a:bodyPr/>
          <a:lstStyle/>
          <a:p>
            <a:r>
              <a:rPr lang="en-US" dirty="0" smtClean="0"/>
              <a:t>Arguments</a:t>
            </a:r>
          </a:p>
          <a:p>
            <a:pPr lvl="1"/>
            <a:r>
              <a:rPr lang="en-US" dirty="0" smtClean="0"/>
              <a:t>For Lawrence and Garnar</a:t>
            </a:r>
          </a:p>
          <a:p>
            <a:pPr lvl="2"/>
            <a:r>
              <a:rPr lang="en-US" dirty="0" smtClean="0"/>
              <a:t>This law violates the right of privacy in the home and liberty rights</a:t>
            </a:r>
          </a:p>
          <a:p>
            <a:pPr lvl="2"/>
            <a:r>
              <a:rPr lang="en-US" i="1" dirty="0" smtClean="0"/>
              <a:t>Bowers </a:t>
            </a:r>
            <a:r>
              <a:rPr lang="en-US" dirty="0" smtClean="0"/>
              <a:t>should be overruled</a:t>
            </a:r>
          </a:p>
          <a:p>
            <a:pPr lvl="2"/>
            <a:r>
              <a:rPr lang="en-US" dirty="0" smtClean="0"/>
              <a:t>This law violates Equal Protection by singling out gays for enforcement</a:t>
            </a:r>
          </a:p>
          <a:p>
            <a:pPr lvl="1"/>
            <a:r>
              <a:rPr lang="en-US" dirty="0" smtClean="0"/>
              <a:t>For Texas</a:t>
            </a:r>
          </a:p>
          <a:p>
            <a:pPr lvl="2"/>
            <a:r>
              <a:rPr lang="en-US" i="1" dirty="0" smtClean="0"/>
              <a:t>Bowers </a:t>
            </a:r>
            <a:r>
              <a:rPr lang="en-US" dirty="0" smtClean="0"/>
              <a:t>still applies</a:t>
            </a:r>
          </a:p>
          <a:p>
            <a:pPr lvl="2"/>
            <a:r>
              <a:rPr lang="en-US" dirty="0" smtClean="0"/>
              <a:t>There is no right to homosexual sex as a fundamental right</a:t>
            </a:r>
          </a:p>
          <a:p>
            <a:pPr lvl="2"/>
            <a:r>
              <a:rPr lang="en-US" dirty="0" smtClean="0"/>
              <a:t>Rational basis applies and there are two justifications: public morality and family values</a:t>
            </a:r>
          </a:p>
          <a:p>
            <a:pPr lvl="2"/>
            <a:r>
              <a:rPr lang="en-US" dirty="0" smtClean="0"/>
              <a:t>It does not target only gays</a:t>
            </a:r>
            <a:endParaRPr lang="en-US" dirty="0"/>
          </a:p>
        </p:txBody>
      </p:sp>
    </p:spTree>
    <p:extLst>
      <p:ext uri="{BB962C8B-B14F-4D97-AF65-F5344CB8AC3E}">
        <p14:creationId xmlns:p14="http://schemas.microsoft.com/office/powerpoint/2010/main" val="3461363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Lawrence v. Texas- </a:t>
            </a:r>
            <a:r>
              <a:rPr lang="en-US" dirty="0" smtClean="0"/>
              <a:t>III</a:t>
            </a:r>
            <a:endParaRPr lang="en-US" dirty="0"/>
          </a:p>
        </p:txBody>
      </p:sp>
      <p:sp>
        <p:nvSpPr>
          <p:cNvPr id="3" name="Content Placeholder 2"/>
          <p:cNvSpPr>
            <a:spLocks noGrp="1"/>
          </p:cNvSpPr>
          <p:nvPr>
            <p:ph idx="1"/>
          </p:nvPr>
        </p:nvSpPr>
        <p:spPr/>
        <p:txBody>
          <a:bodyPr/>
          <a:lstStyle/>
          <a:p>
            <a:r>
              <a:rPr lang="en-US" dirty="0" smtClean="0"/>
              <a:t>Kennedy, J. for a 6-3 Court</a:t>
            </a:r>
          </a:p>
          <a:p>
            <a:pPr lvl="1"/>
            <a:r>
              <a:rPr lang="en-US" dirty="0" smtClean="0"/>
              <a:t>Question for the Court is whether Lawrence is free to engage in private conduct in the exercise of their liberty under the 14</a:t>
            </a:r>
            <a:r>
              <a:rPr lang="en-US" baseline="30000" dirty="0" smtClean="0"/>
              <a:t>th</a:t>
            </a:r>
            <a:r>
              <a:rPr lang="en-US" dirty="0" smtClean="0"/>
              <a:t> Amendment Due Process Clause</a:t>
            </a:r>
          </a:p>
          <a:p>
            <a:pPr lvl="2"/>
            <a:r>
              <a:rPr lang="en-US" dirty="0" smtClean="0"/>
              <a:t>This means they have to reconsider </a:t>
            </a:r>
            <a:r>
              <a:rPr lang="en-US" i="1" dirty="0" smtClean="0"/>
              <a:t>Bowers v. Hardwick</a:t>
            </a:r>
            <a:endParaRPr lang="en-US" dirty="0" smtClean="0"/>
          </a:p>
          <a:p>
            <a:pPr lvl="2"/>
            <a:r>
              <a:rPr lang="en-US" dirty="0" smtClean="0"/>
              <a:t>People’s private lives</a:t>
            </a:r>
          </a:p>
          <a:p>
            <a:pPr lvl="2"/>
            <a:r>
              <a:rPr lang="en-US" dirty="0" smtClean="0"/>
              <a:t>Liberty allows gays to make decisions of sexuality themselves</a:t>
            </a:r>
          </a:p>
          <a:p>
            <a:pPr lvl="2"/>
            <a:r>
              <a:rPr lang="en-US" dirty="0" smtClean="0"/>
              <a:t>Only recently have laws sought to target gays, most were never enforced on the books</a:t>
            </a:r>
          </a:p>
          <a:p>
            <a:pPr lvl="2"/>
            <a:r>
              <a:rPr lang="en-US" dirty="0" smtClean="0"/>
              <a:t>The Model Penal Code of 1955 took out sodomy and any penalties for private sexual relations conducted in private</a:t>
            </a:r>
          </a:p>
          <a:p>
            <a:pPr lvl="2"/>
            <a:r>
              <a:rPr lang="en-US" dirty="0" smtClean="0"/>
              <a:t>Kennedy looked to a decision of the European Court of Human Rights invalidating an anti-sodomy law in Northern Ireland</a:t>
            </a:r>
          </a:p>
          <a:p>
            <a:pPr lvl="1"/>
            <a:endParaRPr lang="en-US" dirty="0"/>
          </a:p>
        </p:txBody>
      </p:sp>
    </p:spTree>
    <p:extLst>
      <p:ext uri="{BB962C8B-B14F-4D97-AF65-F5344CB8AC3E}">
        <p14:creationId xmlns:p14="http://schemas.microsoft.com/office/powerpoint/2010/main" val="309242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Lawrence v. Texas- </a:t>
            </a:r>
            <a:r>
              <a:rPr lang="en-US" dirty="0" smtClean="0"/>
              <a:t>IV</a:t>
            </a:r>
            <a:endParaRPr lang="en-US" dirty="0"/>
          </a:p>
        </p:txBody>
      </p:sp>
      <p:sp>
        <p:nvSpPr>
          <p:cNvPr id="3" name="Content Placeholder 2"/>
          <p:cNvSpPr>
            <a:spLocks noGrp="1"/>
          </p:cNvSpPr>
          <p:nvPr>
            <p:ph idx="1"/>
          </p:nvPr>
        </p:nvSpPr>
        <p:spPr/>
        <p:txBody>
          <a:bodyPr/>
          <a:lstStyle/>
          <a:p>
            <a:r>
              <a:rPr lang="en-US" dirty="0" smtClean="0"/>
              <a:t>More from Kennedy, J.</a:t>
            </a:r>
          </a:p>
          <a:p>
            <a:pPr lvl="1"/>
            <a:r>
              <a:rPr lang="en-US" dirty="0" smtClean="0"/>
              <a:t>More on the reconsideration of </a:t>
            </a:r>
            <a:r>
              <a:rPr lang="en-US" i="1" dirty="0" smtClean="0"/>
              <a:t>Bowers</a:t>
            </a:r>
          </a:p>
          <a:p>
            <a:pPr lvl="2"/>
            <a:r>
              <a:rPr lang="en-US" dirty="0" smtClean="0"/>
              <a:t>There are now only 13 states with a sodomy law on the books down from 25 before</a:t>
            </a:r>
          </a:p>
          <a:p>
            <a:pPr lvl="2"/>
            <a:r>
              <a:rPr lang="en-US" dirty="0" smtClean="0"/>
              <a:t>Laws are still largely non-enforced</a:t>
            </a:r>
          </a:p>
          <a:p>
            <a:pPr lvl="1"/>
            <a:r>
              <a:rPr lang="en-US" dirty="0" smtClean="0"/>
              <a:t>Two new cases since </a:t>
            </a:r>
            <a:r>
              <a:rPr lang="en-US" i="1" dirty="0" smtClean="0"/>
              <a:t>Bowers </a:t>
            </a:r>
            <a:r>
              <a:rPr lang="en-US" dirty="0" smtClean="0"/>
              <a:t>cast doubt</a:t>
            </a:r>
          </a:p>
          <a:p>
            <a:pPr lvl="2"/>
            <a:r>
              <a:rPr lang="en-US" i="1" dirty="0" smtClean="0"/>
              <a:t>Casey</a:t>
            </a:r>
            <a:r>
              <a:rPr lang="en-US" dirty="0" smtClean="0"/>
              <a:t>- protection for decisions relating to marriage, contraception, procreation, family relations child rearing, and education</a:t>
            </a:r>
          </a:p>
          <a:p>
            <a:pPr lvl="2"/>
            <a:r>
              <a:rPr lang="en-US" i="1" dirty="0" smtClean="0"/>
              <a:t>Romer- </a:t>
            </a:r>
            <a:r>
              <a:rPr lang="en-US" dirty="0" smtClean="0"/>
              <a:t>Striking down a law targeting gays as violating Equal Protection</a:t>
            </a:r>
          </a:p>
          <a:p>
            <a:pPr lvl="2"/>
            <a:r>
              <a:rPr lang="en-US" dirty="0" smtClean="0"/>
              <a:t>These cases have eroded </a:t>
            </a:r>
            <a:r>
              <a:rPr lang="en-US" i="1" dirty="0" smtClean="0"/>
              <a:t>Bowers</a:t>
            </a:r>
            <a:endParaRPr lang="en-US" dirty="0"/>
          </a:p>
          <a:p>
            <a:pPr lvl="2"/>
            <a:r>
              <a:rPr lang="en-US" dirty="0" smtClean="0"/>
              <a:t>Kennedy says </a:t>
            </a:r>
            <a:r>
              <a:rPr lang="en-US" i="1" dirty="0" smtClean="0"/>
              <a:t>Bowers </a:t>
            </a:r>
            <a:r>
              <a:rPr lang="en-US" dirty="0" smtClean="0"/>
              <a:t>was wrongly decided in 1986 and not correct today</a:t>
            </a:r>
          </a:p>
          <a:p>
            <a:pPr lvl="2"/>
            <a:r>
              <a:rPr lang="en-US" dirty="0" smtClean="0"/>
              <a:t>It should therefore be overruled</a:t>
            </a:r>
            <a:endParaRPr lang="en-US" dirty="0"/>
          </a:p>
        </p:txBody>
      </p:sp>
    </p:spTree>
    <p:extLst>
      <p:ext uri="{BB962C8B-B14F-4D97-AF65-F5344CB8AC3E}">
        <p14:creationId xmlns:p14="http://schemas.microsoft.com/office/powerpoint/2010/main" val="4094418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Lawrence v. Texas- </a:t>
            </a:r>
            <a:r>
              <a:rPr lang="en-US" dirty="0"/>
              <a:t>V</a:t>
            </a:r>
          </a:p>
        </p:txBody>
      </p:sp>
      <p:sp>
        <p:nvSpPr>
          <p:cNvPr id="3" name="Content Placeholder 2"/>
          <p:cNvSpPr>
            <a:spLocks noGrp="1"/>
          </p:cNvSpPr>
          <p:nvPr>
            <p:ph idx="1"/>
          </p:nvPr>
        </p:nvSpPr>
        <p:spPr/>
        <p:txBody>
          <a:bodyPr/>
          <a:lstStyle/>
          <a:p>
            <a:r>
              <a:rPr lang="en-US" dirty="0" smtClean="0"/>
              <a:t>Kennedy, J. opinion</a:t>
            </a:r>
          </a:p>
          <a:p>
            <a:pPr lvl="1"/>
            <a:r>
              <a:rPr lang="en-US" dirty="0" smtClean="0"/>
              <a:t>Application of the law to the case</a:t>
            </a:r>
          </a:p>
          <a:p>
            <a:pPr lvl="2"/>
            <a:r>
              <a:rPr lang="en-US" dirty="0" smtClean="0"/>
              <a:t>This case involves only private, homosexual conduct within the home</a:t>
            </a:r>
          </a:p>
          <a:p>
            <a:pPr lvl="2"/>
            <a:r>
              <a:rPr lang="en-US" dirty="0" smtClean="0"/>
              <a:t>The state cannot demean the existence of gays by making their private sexual conduct a crime</a:t>
            </a:r>
          </a:p>
          <a:p>
            <a:pPr lvl="2"/>
            <a:r>
              <a:rPr lang="en-US" dirty="0" smtClean="0"/>
              <a:t>Due Process Clause gives them the right to engage in this without governmental interference</a:t>
            </a:r>
          </a:p>
          <a:p>
            <a:pPr lvl="2"/>
            <a:r>
              <a:rPr lang="en-US" dirty="0" smtClean="0"/>
              <a:t>There is no legitimate state interest to justify this law</a:t>
            </a:r>
          </a:p>
          <a:p>
            <a:pPr lvl="1"/>
            <a:r>
              <a:rPr lang="en-US" dirty="0" smtClean="0"/>
              <a:t>The 14</a:t>
            </a:r>
            <a:r>
              <a:rPr lang="en-US" baseline="30000" dirty="0" smtClean="0"/>
              <a:t>th</a:t>
            </a:r>
            <a:r>
              <a:rPr lang="en-US" dirty="0" smtClean="0"/>
              <a:t> Amendment every generation can invoke its principals in their own search of greater freedoms</a:t>
            </a:r>
          </a:p>
          <a:p>
            <a:pPr lvl="1"/>
            <a:r>
              <a:rPr lang="en-US" dirty="0" smtClean="0"/>
              <a:t>The Texas courts are reversed</a:t>
            </a:r>
            <a:endParaRPr lang="en-US" dirty="0"/>
          </a:p>
        </p:txBody>
      </p:sp>
    </p:spTree>
    <p:extLst>
      <p:ext uri="{BB962C8B-B14F-4D97-AF65-F5344CB8AC3E}">
        <p14:creationId xmlns:p14="http://schemas.microsoft.com/office/powerpoint/2010/main" val="3123875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Lawrence v. Texas- </a:t>
            </a:r>
            <a:r>
              <a:rPr lang="en-US" dirty="0" smtClean="0"/>
              <a:t>VI</a:t>
            </a:r>
            <a:endParaRPr lang="en-US" dirty="0"/>
          </a:p>
        </p:txBody>
      </p:sp>
      <p:sp>
        <p:nvSpPr>
          <p:cNvPr id="3" name="Content Placeholder 2"/>
          <p:cNvSpPr>
            <a:spLocks noGrp="1"/>
          </p:cNvSpPr>
          <p:nvPr>
            <p:ph idx="1"/>
          </p:nvPr>
        </p:nvSpPr>
        <p:spPr/>
        <p:txBody>
          <a:bodyPr/>
          <a:lstStyle/>
          <a:p>
            <a:r>
              <a:rPr lang="en-US" dirty="0" smtClean="0"/>
              <a:t>O’Connor, J. concurring in judgment</a:t>
            </a:r>
          </a:p>
          <a:p>
            <a:pPr lvl="1"/>
            <a:r>
              <a:rPr lang="en-US" dirty="0" smtClean="0"/>
              <a:t>She does not favor overruling </a:t>
            </a:r>
            <a:r>
              <a:rPr lang="en-US" i="1" dirty="0" smtClean="0"/>
              <a:t>Bowers</a:t>
            </a:r>
            <a:endParaRPr lang="en-US" dirty="0" smtClean="0"/>
          </a:p>
          <a:p>
            <a:pPr lvl="2"/>
            <a:r>
              <a:rPr lang="en-US" dirty="0" smtClean="0"/>
              <a:t>However, she does join in the overturning of the case here</a:t>
            </a:r>
          </a:p>
          <a:p>
            <a:pPr lvl="2"/>
            <a:r>
              <a:rPr lang="en-US" dirty="0" smtClean="0"/>
              <a:t>She says </a:t>
            </a:r>
            <a:r>
              <a:rPr lang="en-US" i="1" dirty="0" smtClean="0"/>
              <a:t>Bowers </a:t>
            </a:r>
            <a:r>
              <a:rPr lang="en-US" dirty="0" smtClean="0"/>
              <a:t>did not hold that moral disapproval of gays was a governmental interest</a:t>
            </a:r>
          </a:p>
          <a:p>
            <a:pPr lvl="2"/>
            <a:r>
              <a:rPr lang="en-US" dirty="0" smtClean="0"/>
              <a:t>That is not sufficient to justify rational basis</a:t>
            </a:r>
          </a:p>
          <a:p>
            <a:pPr lvl="2"/>
            <a:r>
              <a:rPr lang="en-US" dirty="0" smtClean="0"/>
              <a:t>She finds an equal protection issue in the fact that it bans gays from engaging in one type of sexual conduct while at the same time not banning heterosexuals from the same exact conduct</a:t>
            </a:r>
          </a:p>
          <a:p>
            <a:pPr lvl="3"/>
            <a:r>
              <a:rPr lang="en-US" dirty="0" smtClean="0"/>
              <a:t>She would overturn on this basis</a:t>
            </a:r>
            <a:endParaRPr lang="en-US" dirty="0"/>
          </a:p>
        </p:txBody>
      </p:sp>
    </p:spTree>
    <p:extLst>
      <p:ext uri="{BB962C8B-B14F-4D97-AF65-F5344CB8AC3E}">
        <p14:creationId xmlns:p14="http://schemas.microsoft.com/office/powerpoint/2010/main" val="3844326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Lawrence v. Texas- </a:t>
            </a:r>
            <a:r>
              <a:rPr lang="en-US" dirty="0" smtClean="0"/>
              <a:t>VII</a:t>
            </a:r>
            <a:endParaRPr lang="en-US" dirty="0"/>
          </a:p>
        </p:txBody>
      </p:sp>
      <p:sp>
        <p:nvSpPr>
          <p:cNvPr id="3" name="Content Placeholder 2"/>
          <p:cNvSpPr>
            <a:spLocks noGrp="1"/>
          </p:cNvSpPr>
          <p:nvPr>
            <p:ph idx="1"/>
          </p:nvPr>
        </p:nvSpPr>
        <p:spPr/>
        <p:txBody>
          <a:bodyPr>
            <a:normAutofit lnSpcReduction="10000"/>
          </a:bodyPr>
          <a:lstStyle/>
          <a:p>
            <a:r>
              <a:rPr lang="en-US" dirty="0" smtClean="0"/>
              <a:t>Scalia, J. joined by Rehnquist, C.J. and Thomas, J. dissenting</a:t>
            </a:r>
          </a:p>
          <a:p>
            <a:pPr lvl="1"/>
            <a:r>
              <a:rPr lang="en-US" dirty="0" smtClean="0"/>
              <a:t>He again uses the ending “I dissent”</a:t>
            </a:r>
          </a:p>
          <a:p>
            <a:pPr lvl="1"/>
            <a:r>
              <a:rPr lang="en-US" dirty="0" smtClean="0"/>
              <a:t>He questions the judges that reaffirmed </a:t>
            </a:r>
            <a:r>
              <a:rPr lang="en-US" i="1" dirty="0" smtClean="0"/>
              <a:t>Roe </a:t>
            </a:r>
            <a:r>
              <a:rPr lang="en-US" dirty="0" smtClean="0"/>
              <a:t>based on stare decisis overturning </a:t>
            </a:r>
            <a:r>
              <a:rPr lang="en-US" i="1" dirty="0" smtClean="0"/>
              <a:t>Bowers v. Hardwick </a:t>
            </a:r>
            <a:r>
              <a:rPr lang="en-US" dirty="0" smtClean="0"/>
              <a:t>now</a:t>
            </a:r>
          </a:p>
          <a:p>
            <a:pPr lvl="2"/>
            <a:r>
              <a:rPr lang="en-US" dirty="0" smtClean="0"/>
              <a:t>This law like many others impose a restriction on liberty</a:t>
            </a:r>
          </a:p>
          <a:p>
            <a:pPr lvl="2"/>
            <a:r>
              <a:rPr lang="en-US" dirty="0" smtClean="0"/>
              <a:t>Allowed as long as due process of law followed</a:t>
            </a:r>
          </a:p>
          <a:p>
            <a:pPr lvl="2"/>
            <a:r>
              <a:rPr lang="en-US" dirty="0" smtClean="0"/>
              <a:t>He notes that the Court did not apply strict scrutiny or hold gay sex as a fundamental right</a:t>
            </a:r>
          </a:p>
          <a:p>
            <a:pPr lvl="1"/>
            <a:r>
              <a:rPr lang="en-US" dirty="0" smtClean="0"/>
              <a:t>Scalia would find rational basis for the law</a:t>
            </a:r>
          </a:p>
          <a:p>
            <a:pPr lvl="2"/>
            <a:r>
              <a:rPr lang="en-US" dirty="0" smtClean="0"/>
              <a:t>Homosexuality immoral and unacceptable</a:t>
            </a:r>
          </a:p>
          <a:p>
            <a:pPr lvl="2"/>
            <a:r>
              <a:rPr lang="en-US" dirty="0" smtClean="0"/>
              <a:t>Court signs on to “so called homosexual agenda”</a:t>
            </a:r>
          </a:p>
          <a:p>
            <a:pPr lvl="3"/>
            <a:r>
              <a:rPr lang="en-US" dirty="0" smtClean="0"/>
              <a:t>They should go through the democratic process for their aims</a:t>
            </a:r>
          </a:p>
          <a:p>
            <a:pPr lvl="1"/>
            <a:r>
              <a:rPr lang="en-US" dirty="0" smtClean="0"/>
              <a:t>Scalia thinks this decision may someday lead to gay marriage</a:t>
            </a:r>
            <a:endParaRPr lang="en-US" dirty="0"/>
          </a:p>
        </p:txBody>
      </p:sp>
    </p:spTree>
    <p:extLst>
      <p:ext uri="{BB962C8B-B14F-4D97-AF65-F5344CB8AC3E}">
        <p14:creationId xmlns:p14="http://schemas.microsoft.com/office/powerpoint/2010/main" val="1745312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Lawrence v. Texas- </a:t>
            </a:r>
            <a:r>
              <a:rPr lang="en-US" dirty="0" smtClean="0"/>
              <a:t>VIII</a:t>
            </a:r>
            <a:endParaRPr lang="en-US" dirty="0"/>
          </a:p>
        </p:txBody>
      </p:sp>
      <p:sp>
        <p:nvSpPr>
          <p:cNvPr id="3" name="Content Placeholder 2"/>
          <p:cNvSpPr>
            <a:spLocks noGrp="1"/>
          </p:cNvSpPr>
          <p:nvPr>
            <p:ph idx="1"/>
          </p:nvPr>
        </p:nvSpPr>
        <p:spPr/>
        <p:txBody>
          <a:bodyPr/>
          <a:lstStyle/>
          <a:p>
            <a:r>
              <a:rPr lang="en-US" dirty="0" smtClean="0"/>
              <a:t>Thomas, J. dissenting</a:t>
            </a:r>
          </a:p>
          <a:p>
            <a:pPr lvl="1"/>
            <a:r>
              <a:rPr lang="en-US" dirty="0" smtClean="0"/>
              <a:t>He calls the law in Texas “uncommonly silly”</a:t>
            </a:r>
          </a:p>
          <a:p>
            <a:pPr lvl="2"/>
            <a:r>
              <a:rPr lang="en-US" dirty="0" smtClean="0"/>
              <a:t>He would repeal it if in the Texas General Assembly</a:t>
            </a:r>
          </a:p>
          <a:p>
            <a:pPr lvl="2"/>
            <a:r>
              <a:rPr lang="en-US" dirty="0" smtClean="0"/>
              <a:t>However, he says, like Stewart, J. in </a:t>
            </a:r>
            <a:r>
              <a:rPr lang="en-US" i="1" dirty="0" smtClean="0"/>
              <a:t>Griswold </a:t>
            </a:r>
            <a:r>
              <a:rPr lang="en-US" dirty="0" smtClean="0"/>
              <a:t>that he is not a legislator and it is not his position to overturn the law</a:t>
            </a:r>
          </a:p>
          <a:p>
            <a:pPr lvl="2"/>
            <a:r>
              <a:rPr lang="en-US" dirty="0" smtClean="0"/>
              <a:t>He finds no right to privacy in the Constitution</a:t>
            </a:r>
          </a:p>
          <a:p>
            <a:pPr lvl="1"/>
            <a:endParaRPr lang="en-US" dirty="0"/>
          </a:p>
        </p:txBody>
      </p:sp>
    </p:spTree>
    <p:extLst>
      <p:ext uri="{BB962C8B-B14F-4D97-AF65-F5344CB8AC3E}">
        <p14:creationId xmlns:p14="http://schemas.microsoft.com/office/powerpoint/2010/main" val="1007126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Lecture</a:t>
            </a:r>
            <a:endParaRPr lang="en-US" dirty="0"/>
          </a:p>
        </p:txBody>
      </p:sp>
      <p:sp>
        <p:nvSpPr>
          <p:cNvPr id="3" name="Content Placeholder 2"/>
          <p:cNvSpPr>
            <a:spLocks noGrp="1"/>
          </p:cNvSpPr>
          <p:nvPr>
            <p:ph sz="half" idx="1"/>
          </p:nvPr>
        </p:nvSpPr>
        <p:spPr>
          <a:xfrm>
            <a:off x="677335" y="2160589"/>
            <a:ext cx="5110402" cy="3880772"/>
          </a:xfrm>
        </p:spPr>
        <p:txBody>
          <a:bodyPr/>
          <a:lstStyle/>
          <a:p>
            <a:r>
              <a:rPr lang="en-US" dirty="0"/>
              <a:t>Chapter 10</a:t>
            </a:r>
          </a:p>
          <a:p>
            <a:r>
              <a:rPr lang="en-US" dirty="0"/>
              <a:t>We move to gay rights</a:t>
            </a:r>
          </a:p>
          <a:p>
            <a:pPr lvl="1"/>
            <a:r>
              <a:rPr lang="en-US" dirty="0"/>
              <a:t>What rights do LGBT persons have in their own privacy?</a:t>
            </a:r>
          </a:p>
          <a:p>
            <a:pPr lvl="1"/>
            <a:r>
              <a:rPr lang="en-US" dirty="0"/>
              <a:t>This time private sexual activity</a:t>
            </a:r>
          </a:p>
          <a:p>
            <a:pPr lvl="1"/>
            <a:r>
              <a:rPr lang="en-US" i="1" dirty="0"/>
              <a:t>Lawrence v. Texas</a:t>
            </a:r>
            <a:r>
              <a:rPr lang="en-US" dirty="0"/>
              <a:t> (2003)</a:t>
            </a:r>
          </a:p>
          <a:p>
            <a:pPr lvl="1"/>
            <a:r>
              <a:rPr lang="en-US" dirty="0"/>
              <a:t>Pages 427-437</a:t>
            </a:r>
          </a:p>
          <a:p>
            <a:endParaRPr lang="en-US" dirty="0" smtClean="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07935" y="2345275"/>
            <a:ext cx="4184650" cy="2354752"/>
          </a:xfrm>
        </p:spPr>
      </p:pic>
    </p:spTree>
    <p:extLst>
      <p:ext uri="{BB962C8B-B14F-4D97-AF65-F5344CB8AC3E}">
        <p14:creationId xmlns:p14="http://schemas.microsoft.com/office/powerpoint/2010/main" val="38838089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t>
            </a:r>
            <a:r>
              <a:rPr lang="en-US" i="1" dirty="0" smtClean="0"/>
              <a:t>Lawrence</a:t>
            </a:r>
            <a:endParaRPr lang="en-US" dirty="0"/>
          </a:p>
        </p:txBody>
      </p:sp>
      <p:sp>
        <p:nvSpPr>
          <p:cNvPr id="3" name="Content Placeholder 2"/>
          <p:cNvSpPr>
            <a:spLocks noGrp="1"/>
          </p:cNvSpPr>
          <p:nvPr>
            <p:ph idx="1"/>
          </p:nvPr>
        </p:nvSpPr>
        <p:spPr/>
        <p:txBody>
          <a:bodyPr/>
          <a:lstStyle/>
          <a:p>
            <a:r>
              <a:rPr lang="en-US" dirty="0" smtClean="0"/>
              <a:t>This decision ended all remaining sodomy laws in the country</a:t>
            </a:r>
          </a:p>
          <a:p>
            <a:pPr lvl="1"/>
            <a:r>
              <a:rPr lang="en-US" dirty="0" smtClean="0"/>
              <a:t>LGBT groups did achieve limited success in certain parts of the country in anti-discrimination ordinances </a:t>
            </a:r>
          </a:p>
          <a:p>
            <a:pPr lvl="2"/>
            <a:r>
              <a:rPr lang="en-US" dirty="0" smtClean="0"/>
              <a:t>However, most states and the federal government remained hostile to gay rights </a:t>
            </a:r>
          </a:p>
          <a:p>
            <a:pPr lvl="1"/>
            <a:r>
              <a:rPr lang="en-US" dirty="0" smtClean="0"/>
              <a:t>However, the next big fight would be on marriage after Massachusetts legalized same sex marriage in 2003</a:t>
            </a:r>
          </a:p>
          <a:p>
            <a:pPr lvl="2"/>
            <a:r>
              <a:rPr lang="en-US" dirty="0" smtClean="0"/>
              <a:t>Which is where we head to next time</a:t>
            </a:r>
            <a:endParaRPr lang="en-US" dirty="0"/>
          </a:p>
        </p:txBody>
      </p:sp>
    </p:spTree>
    <p:extLst>
      <p:ext uri="{BB962C8B-B14F-4D97-AF65-F5344CB8AC3E}">
        <p14:creationId xmlns:p14="http://schemas.microsoft.com/office/powerpoint/2010/main" val="4144850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Lecture</a:t>
            </a:r>
            <a:endParaRPr lang="en-US" dirty="0"/>
          </a:p>
        </p:txBody>
      </p:sp>
      <p:sp>
        <p:nvSpPr>
          <p:cNvPr id="3" name="Content Placeholder 2"/>
          <p:cNvSpPr>
            <a:spLocks noGrp="1"/>
          </p:cNvSpPr>
          <p:nvPr>
            <p:ph sz="half" idx="1"/>
          </p:nvPr>
        </p:nvSpPr>
        <p:spPr/>
        <p:txBody>
          <a:bodyPr/>
          <a:lstStyle/>
          <a:p>
            <a:r>
              <a:rPr lang="en-US" dirty="0" smtClean="0"/>
              <a:t>Chapter 10</a:t>
            </a:r>
          </a:p>
          <a:p>
            <a:r>
              <a:rPr lang="en-US" dirty="0" smtClean="0"/>
              <a:t>We will finish the part on gay rights</a:t>
            </a:r>
          </a:p>
          <a:p>
            <a:pPr lvl="1"/>
            <a:r>
              <a:rPr lang="en-US" dirty="0" smtClean="0"/>
              <a:t>Can laws prohibiting same sex couples from marrying pass Constitutional scrutiny? </a:t>
            </a:r>
          </a:p>
          <a:p>
            <a:pPr lvl="1"/>
            <a:r>
              <a:rPr lang="en-US" dirty="0" smtClean="0"/>
              <a:t>DOMA</a:t>
            </a:r>
          </a:p>
          <a:p>
            <a:pPr lvl="1"/>
            <a:r>
              <a:rPr lang="en-US" dirty="0" smtClean="0"/>
              <a:t>California Gay Marriage Ban</a:t>
            </a:r>
          </a:p>
          <a:p>
            <a:pPr lvl="1"/>
            <a:r>
              <a:rPr lang="en-US" i="1" dirty="0" smtClean="0"/>
              <a:t>Obergefell v. Hodges</a:t>
            </a:r>
            <a:r>
              <a:rPr lang="en-US" dirty="0" smtClean="0"/>
              <a:t> (2015)</a:t>
            </a:r>
          </a:p>
          <a:p>
            <a:pPr lvl="1"/>
            <a:r>
              <a:rPr lang="en-US" dirty="0" smtClean="0"/>
              <a:t>Pages 438-449</a:t>
            </a:r>
            <a:endParaRPr lang="en-US" dirty="0" smtClean="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27113" y="2206275"/>
            <a:ext cx="3441677" cy="2229919"/>
          </a:xfrm>
        </p:spPr>
      </p:pic>
    </p:spTree>
    <p:extLst>
      <p:ext uri="{BB962C8B-B14F-4D97-AF65-F5344CB8AC3E}">
        <p14:creationId xmlns:p14="http://schemas.microsoft.com/office/powerpoint/2010/main" val="1568579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When can….</a:t>
            </a:r>
            <a:endParaRPr lang="en-US" dirty="0"/>
          </a:p>
        </p:txBody>
      </p:sp>
      <p:sp>
        <p:nvSpPr>
          <p:cNvPr id="6" name="Content Placeholder 5"/>
          <p:cNvSpPr>
            <a:spLocks noGrp="1"/>
          </p:cNvSpPr>
          <p:nvPr>
            <p:ph idx="1"/>
          </p:nvPr>
        </p:nvSpPr>
        <p:spPr/>
        <p:txBody>
          <a:bodyPr/>
          <a:lstStyle/>
          <a:p>
            <a:r>
              <a:rPr lang="en-US" dirty="0" smtClean="0"/>
              <a:t>When can government regulate sexual activity?</a:t>
            </a:r>
          </a:p>
          <a:p>
            <a:pPr lvl="1"/>
            <a:r>
              <a:rPr lang="en-US" dirty="0" smtClean="0"/>
              <a:t>We know they can in cases of</a:t>
            </a:r>
          </a:p>
          <a:p>
            <a:pPr lvl="2"/>
            <a:r>
              <a:rPr lang="en-US" dirty="0" smtClean="0"/>
              <a:t>Non consensual activities (rape, force, groping)</a:t>
            </a:r>
          </a:p>
          <a:p>
            <a:pPr lvl="3"/>
            <a:r>
              <a:rPr lang="en-US" dirty="0" smtClean="0"/>
              <a:t>Which can occur inside a marriage too</a:t>
            </a:r>
          </a:p>
          <a:p>
            <a:pPr lvl="2"/>
            <a:r>
              <a:rPr lang="en-US" dirty="0" smtClean="0"/>
              <a:t>Between adults and minors (child molesting, sexual misconduct with a minor)</a:t>
            </a:r>
          </a:p>
          <a:p>
            <a:pPr lvl="3"/>
            <a:r>
              <a:rPr lang="en-US" dirty="0" smtClean="0"/>
              <a:t>And possession of child pornography</a:t>
            </a:r>
          </a:p>
          <a:p>
            <a:pPr lvl="2"/>
            <a:r>
              <a:rPr lang="en-US" dirty="0" smtClean="0"/>
              <a:t>Bestiality (sex between humans and animals)</a:t>
            </a:r>
          </a:p>
          <a:p>
            <a:pPr lvl="2"/>
            <a:r>
              <a:rPr lang="en-US" dirty="0" smtClean="0"/>
              <a:t>Polygamy (plural marriage)</a:t>
            </a:r>
          </a:p>
          <a:p>
            <a:pPr lvl="2"/>
            <a:r>
              <a:rPr lang="en-US" dirty="0" smtClean="0"/>
              <a:t>Prostitution (sex in exchange for money</a:t>
            </a:r>
            <a:r>
              <a:rPr lang="en-US" dirty="0" smtClean="0">
                <a:sym typeface="Wingdings" panose="05000000000000000000" pitchFamily="2" charset="2"/>
              </a:rPr>
              <a:t> legal in parts of Nevada</a:t>
            </a:r>
            <a:r>
              <a:rPr lang="en-US" dirty="0" smtClean="0"/>
              <a:t>)</a:t>
            </a:r>
          </a:p>
          <a:p>
            <a:pPr lvl="2"/>
            <a:r>
              <a:rPr lang="en-US" dirty="0" smtClean="0"/>
              <a:t>Some pornography, including child pornography</a:t>
            </a:r>
          </a:p>
          <a:p>
            <a:pPr lvl="2"/>
            <a:r>
              <a:rPr lang="en-US" dirty="0" smtClean="0"/>
              <a:t>Public nudity</a:t>
            </a:r>
          </a:p>
          <a:p>
            <a:pPr lvl="1"/>
            <a:endParaRPr lang="en-US" dirty="0"/>
          </a:p>
        </p:txBody>
      </p:sp>
    </p:spTree>
    <p:extLst>
      <p:ext uri="{BB962C8B-B14F-4D97-AF65-F5344CB8AC3E}">
        <p14:creationId xmlns:p14="http://schemas.microsoft.com/office/powerpoint/2010/main" val="763222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then…</a:t>
            </a:r>
            <a:endParaRPr lang="en-US" dirty="0"/>
          </a:p>
        </p:txBody>
      </p:sp>
      <p:sp>
        <p:nvSpPr>
          <p:cNvPr id="3" name="Content Placeholder 2"/>
          <p:cNvSpPr>
            <a:spLocks noGrp="1"/>
          </p:cNvSpPr>
          <p:nvPr>
            <p:ph idx="1"/>
          </p:nvPr>
        </p:nvSpPr>
        <p:spPr/>
        <p:txBody>
          <a:bodyPr/>
          <a:lstStyle/>
          <a:p>
            <a:r>
              <a:rPr lang="en-US" dirty="0" smtClean="0"/>
              <a:t>What about?</a:t>
            </a:r>
          </a:p>
          <a:p>
            <a:pPr lvl="1"/>
            <a:r>
              <a:rPr lang="en-US" dirty="0" smtClean="0"/>
              <a:t>Most consensual sexual activity between consenting adults?</a:t>
            </a:r>
          </a:p>
          <a:p>
            <a:pPr lvl="2"/>
            <a:r>
              <a:rPr lang="en-US" dirty="0" smtClean="0"/>
              <a:t>Adultery</a:t>
            </a:r>
          </a:p>
          <a:p>
            <a:pPr lvl="2"/>
            <a:r>
              <a:rPr lang="en-US" dirty="0" smtClean="0"/>
              <a:t>What is the age of consent?</a:t>
            </a:r>
          </a:p>
          <a:p>
            <a:pPr lvl="2"/>
            <a:r>
              <a:rPr lang="en-US" dirty="0" smtClean="0"/>
              <a:t>Sex between unmarried couples</a:t>
            </a:r>
          </a:p>
          <a:p>
            <a:pPr lvl="2"/>
            <a:r>
              <a:rPr lang="en-US" dirty="0" smtClean="0"/>
              <a:t>Sex between persons of the same sex</a:t>
            </a:r>
          </a:p>
          <a:p>
            <a:pPr lvl="2"/>
            <a:r>
              <a:rPr lang="en-US" dirty="0" smtClean="0"/>
              <a:t>Some particular sex acts (anal and oral sex</a:t>
            </a:r>
            <a:r>
              <a:rPr lang="en-US" dirty="0" smtClean="0">
                <a:sym typeface="Wingdings" panose="05000000000000000000" pitchFamily="2" charset="2"/>
              </a:rPr>
              <a:t> many states had these laws)</a:t>
            </a:r>
            <a:endParaRPr lang="en-US" dirty="0" smtClean="0"/>
          </a:p>
          <a:p>
            <a:pPr lvl="2"/>
            <a:r>
              <a:rPr lang="en-US" dirty="0" smtClean="0"/>
              <a:t>Prohibiting marriage between same sex couples</a:t>
            </a:r>
          </a:p>
          <a:p>
            <a:pPr lvl="2"/>
            <a:r>
              <a:rPr lang="en-US" dirty="0" smtClean="0"/>
              <a:t>Possession of adult pornography (</a:t>
            </a:r>
            <a:r>
              <a:rPr lang="en-US" i="1" dirty="0" smtClean="0"/>
              <a:t>Stanley v. Georgia </a:t>
            </a:r>
            <a:r>
              <a:rPr lang="en-US" dirty="0" smtClean="0"/>
              <a:t>(1969))</a:t>
            </a:r>
          </a:p>
          <a:p>
            <a:pPr lvl="1"/>
            <a:r>
              <a:rPr lang="en-US" dirty="0" smtClean="0"/>
              <a:t>Does the right to privacy extend to these things?</a:t>
            </a:r>
          </a:p>
        </p:txBody>
      </p:sp>
    </p:spTree>
    <p:extLst>
      <p:ext uri="{BB962C8B-B14F-4D97-AF65-F5344CB8AC3E}">
        <p14:creationId xmlns:p14="http://schemas.microsoft.com/office/powerpoint/2010/main" val="26308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Bowers v. Hardwick </a:t>
            </a:r>
            <a:r>
              <a:rPr lang="en-US" dirty="0" smtClean="0"/>
              <a:t>(1986)</a:t>
            </a:r>
            <a:endParaRPr lang="en-US" i="1" dirty="0"/>
          </a:p>
        </p:txBody>
      </p:sp>
      <p:sp>
        <p:nvSpPr>
          <p:cNvPr id="3" name="Content Placeholder 2"/>
          <p:cNvSpPr>
            <a:spLocks noGrp="1"/>
          </p:cNvSpPr>
          <p:nvPr>
            <p:ph idx="1"/>
          </p:nvPr>
        </p:nvSpPr>
        <p:spPr/>
        <p:txBody>
          <a:bodyPr/>
          <a:lstStyle/>
          <a:p>
            <a:r>
              <a:rPr lang="en-US" i="1" dirty="0"/>
              <a:t>Bowers v. Hardwick </a:t>
            </a:r>
            <a:r>
              <a:rPr lang="en-US" dirty="0"/>
              <a:t>(1986</a:t>
            </a:r>
            <a:r>
              <a:rPr lang="en-US" dirty="0" smtClean="0"/>
              <a:t>)</a:t>
            </a:r>
          </a:p>
          <a:p>
            <a:pPr lvl="1"/>
            <a:r>
              <a:rPr lang="en-US" dirty="0" smtClean="0"/>
              <a:t>Case from Atlanta, Georgia</a:t>
            </a:r>
          </a:p>
          <a:p>
            <a:pPr lvl="1"/>
            <a:r>
              <a:rPr lang="en-US" dirty="0" smtClean="0"/>
              <a:t>An officer entered Hardwick’s home to serve a warrant for failure to appear</a:t>
            </a:r>
          </a:p>
          <a:p>
            <a:pPr lvl="2"/>
            <a:r>
              <a:rPr lang="en-US" dirty="0" smtClean="0"/>
              <a:t>It turns out the warrant was invalid due to a clerical error</a:t>
            </a:r>
          </a:p>
          <a:p>
            <a:pPr lvl="2"/>
            <a:r>
              <a:rPr lang="en-US" dirty="0" smtClean="0"/>
              <a:t>His roommate let him in, and the officer found Hardwick and another man engaging in consensual oral sex, which violated Georgia’s sodomy law and arrested him</a:t>
            </a:r>
          </a:p>
          <a:p>
            <a:pPr lvl="2"/>
            <a:r>
              <a:rPr lang="en-US" dirty="0" smtClean="0"/>
              <a:t>The Fulton County District Attorney decided not to charge him believing this was private sexual activity and should not be subject to criminal prosecution</a:t>
            </a:r>
          </a:p>
          <a:p>
            <a:pPr lvl="1"/>
            <a:r>
              <a:rPr lang="en-US" dirty="0" smtClean="0"/>
              <a:t>However, Hardwick and the ACLU decided to challenge the law</a:t>
            </a:r>
          </a:p>
          <a:p>
            <a:pPr lvl="2"/>
            <a:r>
              <a:rPr lang="en-US" dirty="0" smtClean="0"/>
              <a:t>He said it would interfere with his rights and put him in fear of being gay</a:t>
            </a:r>
          </a:p>
          <a:p>
            <a:pPr lvl="2"/>
            <a:r>
              <a:rPr lang="en-US" dirty="0" smtClean="0"/>
              <a:t>He loses at the district court level, but wins at the 11</a:t>
            </a:r>
            <a:r>
              <a:rPr lang="en-US" baseline="30000" dirty="0" smtClean="0"/>
              <a:t>th</a:t>
            </a:r>
            <a:r>
              <a:rPr lang="en-US" dirty="0" smtClean="0"/>
              <a:t> Circuit</a:t>
            </a:r>
            <a:endParaRPr lang="en-US" dirty="0"/>
          </a:p>
        </p:txBody>
      </p:sp>
    </p:spTree>
    <p:extLst>
      <p:ext uri="{BB962C8B-B14F-4D97-AF65-F5344CB8AC3E}">
        <p14:creationId xmlns:p14="http://schemas.microsoft.com/office/powerpoint/2010/main" val="2809725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Bowers v. </a:t>
            </a:r>
            <a:r>
              <a:rPr lang="en-US" i="1" dirty="0" smtClean="0"/>
              <a:t>Hardwick- </a:t>
            </a:r>
            <a:r>
              <a:rPr lang="en-US" dirty="0" smtClean="0"/>
              <a:t>II</a:t>
            </a:r>
            <a:endParaRPr lang="en-US" dirty="0"/>
          </a:p>
        </p:txBody>
      </p:sp>
      <p:sp>
        <p:nvSpPr>
          <p:cNvPr id="3" name="Content Placeholder 2"/>
          <p:cNvSpPr>
            <a:spLocks noGrp="1"/>
          </p:cNvSpPr>
          <p:nvPr>
            <p:ph idx="1"/>
          </p:nvPr>
        </p:nvSpPr>
        <p:spPr>
          <a:xfrm>
            <a:off x="677334" y="2171699"/>
            <a:ext cx="8596668" cy="4104409"/>
          </a:xfrm>
        </p:spPr>
        <p:txBody>
          <a:bodyPr>
            <a:normAutofit/>
          </a:bodyPr>
          <a:lstStyle/>
          <a:p>
            <a:r>
              <a:rPr lang="en-US" dirty="0" smtClean="0"/>
              <a:t>White, J. for a 5-4 Court upholds the law</a:t>
            </a:r>
          </a:p>
          <a:p>
            <a:pPr lvl="1"/>
            <a:r>
              <a:rPr lang="en-US" dirty="0" smtClean="0"/>
              <a:t>Consensual homosexual sexual activity not protected</a:t>
            </a:r>
          </a:p>
          <a:p>
            <a:pPr lvl="2"/>
            <a:r>
              <a:rPr lang="en-US" dirty="0" smtClean="0"/>
              <a:t>Not deeply rooted in the nation’s history</a:t>
            </a:r>
          </a:p>
          <a:p>
            <a:pPr lvl="2"/>
            <a:r>
              <a:rPr lang="en-US" dirty="0" smtClean="0"/>
              <a:t>Sodomy an offense in all the colonies at the time of the Constitution</a:t>
            </a:r>
          </a:p>
          <a:p>
            <a:pPr lvl="2"/>
            <a:r>
              <a:rPr lang="en-US" dirty="0" smtClean="0"/>
              <a:t>Most states still outlaw it today</a:t>
            </a:r>
          </a:p>
          <a:p>
            <a:pPr lvl="2"/>
            <a:r>
              <a:rPr lang="en-US" dirty="0" smtClean="0"/>
              <a:t>Makes a slippery slope argument regarding adultery, incest, other sexual crimes</a:t>
            </a:r>
          </a:p>
          <a:p>
            <a:pPr lvl="2"/>
            <a:r>
              <a:rPr lang="en-US" dirty="0" smtClean="0"/>
              <a:t>Rational basis the standard of review</a:t>
            </a:r>
          </a:p>
          <a:p>
            <a:pPr lvl="1"/>
            <a:r>
              <a:rPr lang="en-US" dirty="0" smtClean="0"/>
              <a:t>The Court ignores the fact that heterosexual activities banned here too</a:t>
            </a:r>
          </a:p>
          <a:p>
            <a:r>
              <a:rPr lang="en-US" dirty="0" smtClean="0"/>
              <a:t>Powell, J. concurring</a:t>
            </a:r>
          </a:p>
          <a:p>
            <a:pPr lvl="1"/>
            <a:r>
              <a:rPr lang="en-US" dirty="0" smtClean="0"/>
              <a:t>Worried about an 8</a:t>
            </a:r>
            <a:r>
              <a:rPr lang="en-US" baseline="30000" dirty="0" smtClean="0"/>
              <a:t>th</a:t>
            </a:r>
            <a:r>
              <a:rPr lang="en-US" dirty="0" smtClean="0"/>
              <a:t> Amendment challenge</a:t>
            </a:r>
          </a:p>
          <a:p>
            <a:pPr lvl="1"/>
            <a:r>
              <a:rPr lang="en-US" dirty="0" smtClean="0"/>
              <a:t>But upheld this reluctantly and later admitted he was wrong</a:t>
            </a:r>
          </a:p>
          <a:p>
            <a:pPr lvl="2"/>
            <a:endParaRPr lang="en-US" dirty="0"/>
          </a:p>
        </p:txBody>
      </p:sp>
    </p:spTree>
    <p:extLst>
      <p:ext uri="{BB962C8B-B14F-4D97-AF65-F5344CB8AC3E}">
        <p14:creationId xmlns:p14="http://schemas.microsoft.com/office/powerpoint/2010/main" val="584678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Bowers v. Hardwick- </a:t>
            </a:r>
            <a:r>
              <a:rPr lang="en-US" dirty="0"/>
              <a:t>II</a:t>
            </a:r>
          </a:p>
        </p:txBody>
      </p:sp>
      <p:sp>
        <p:nvSpPr>
          <p:cNvPr id="3" name="Content Placeholder 2"/>
          <p:cNvSpPr>
            <a:spLocks noGrp="1"/>
          </p:cNvSpPr>
          <p:nvPr>
            <p:ph idx="1"/>
          </p:nvPr>
        </p:nvSpPr>
        <p:spPr>
          <a:xfrm>
            <a:off x="677334" y="2034310"/>
            <a:ext cx="8596668" cy="4110962"/>
          </a:xfrm>
        </p:spPr>
        <p:txBody>
          <a:bodyPr>
            <a:normAutofit fontScale="92500" lnSpcReduction="10000"/>
          </a:bodyPr>
          <a:lstStyle/>
          <a:p>
            <a:r>
              <a:rPr lang="en-US" dirty="0" smtClean="0"/>
              <a:t>Other justices views</a:t>
            </a:r>
          </a:p>
          <a:p>
            <a:pPr lvl="1"/>
            <a:r>
              <a:rPr lang="en-US" dirty="0" smtClean="0"/>
              <a:t>Burger</a:t>
            </a:r>
            <a:r>
              <a:rPr lang="en-US" dirty="0"/>
              <a:t>, C.J. concurring</a:t>
            </a:r>
          </a:p>
          <a:p>
            <a:pPr lvl="2"/>
            <a:r>
              <a:rPr lang="en-US" dirty="0"/>
              <a:t>A deeply anti-gay view by the Chief</a:t>
            </a:r>
          </a:p>
          <a:p>
            <a:pPr lvl="2"/>
            <a:r>
              <a:rPr lang="en-US" dirty="0"/>
              <a:t>Blackstone’s characterization of sodomy as “a crime not fit to be named”</a:t>
            </a:r>
          </a:p>
          <a:p>
            <a:pPr lvl="2"/>
            <a:r>
              <a:rPr lang="en-US" dirty="0"/>
              <a:t> “To hold that the act of homosexual sodomy is somehow protected as a fundamental right would be to cast aside millennia of moral teaching.”</a:t>
            </a:r>
          </a:p>
          <a:p>
            <a:pPr lvl="3"/>
            <a:r>
              <a:rPr lang="en-US" dirty="0"/>
              <a:t>Focused on Judeo-Christian </a:t>
            </a:r>
            <a:r>
              <a:rPr lang="en-US" dirty="0" smtClean="0"/>
              <a:t>teachings</a:t>
            </a:r>
          </a:p>
          <a:p>
            <a:pPr lvl="3"/>
            <a:r>
              <a:rPr lang="en-US" dirty="0" smtClean="0"/>
              <a:t>Seemed to be the strong public opinion at the time </a:t>
            </a:r>
          </a:p>
          <a:p>
            <a:pPr lvl="1"/>
            <a:r>
              <a:rPr lang="en-US" dirty="0" smtClean="0"/>
              <a:t>Blackmun, J. dissenting, joined by Brennan, Marshall, and Stevens, JJ.</a:t>
            </a:r>
          </a:p>
          <a:p>
            <a:pPr lvl="2"/>
            <a:r>
              <a:rPr lang="en-US" dirty="0" smtClean="0"/>
              <a:t>Not a right to sodomy but an issue of protections of privacy rights</a:t>
            </a:r>
          </a:p>
          <a:p>
            <a:pPr lvl="2"/>
            <a:r>
              <a:rPr lang="en-US" dirty="0" smtClean="0"/>
              <a:t>Court seemed obsessed with homosexual sexual activity</a:t>
            </a:r>
            <a:endParaRPr lang="en-US" dirty="0"/>
          </a:p>
          <a:p>
            <a:pPr lvl="1"/>
            <a:r>
              <a:rPr lang="en-US" dirty="0" smtClean="0"/>
              <a:t>Stevens, J. dissenting</a:t>
            </a:r>
          </a:p>
          <a:p>
            <a:pPr lvl="2"/>
            <a:r>
              <a:rPr lang="en-US" dirty="0" smtClean="0"/>
              <a:t>Focused on selective enforcement against gays but not heterosexual couples </a:t>
            </a:r>
            <a:endParaRPr lang="en-US" dirty="0"/>
          </a:p>
        </p:txBody>
      </p:sp>
    </p:spTree>
    <p:extLst>
      <p:ext uri="{BB962C8B-B14F-4D97-AF65-F5344CB8AC3E}">
        <p14:creationId xmlns:p14="http://schemas.microsoft.com/office/powerpoint/2010/main" val="3296876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Roemer v. Evans </a:t>
            </a:r>
            <a:r>
              <a:rPr lang="en-US" dirty="0" smtClean="0"/>
              <a:t>(1996)</a:t>
            </a:r>
            <a:endParaRPr lang="en-US" i="1" dirty="0"/>
          </a:p>
        </p:txBody>
      </p:sp>
      <p:sp>
        <p:nvSpPr>
          <p:cNvPr id="3" name="Content Placeholder 2"/>
          <p:cNvSpPr>
            <a:spLocks noGrp="1"/>
          </p:cNvSpPr>
          <p:nvPr>
            <p:ph sz="half" idx="1"/>
          </p:nvPr>
        </p:nvSpPr>
        <p:spPr>
          <a:xfrm>
            <a:off x="677334" y="2160589"/>
            <a:ext cx="5785811" cy="3880772"/>
          </a:xfrm>
        </p:spPr>
        <p:txBody>
          <a:bodyPr>
            <a:normAutofit lnSpcReduction="10000"/>
          </a:bodyPr>
          <a:lstStyle/>
          <a:p>
            <a:r>
              <a:rPr lang="en-US" i="1" dirty="0"/>
              <a:t>Roemer v. Evans </a:t>
            </a:r>
            <a:r>
              <a:rPr lang="en-US" dirty="0"/>
              <a:t>(1996</a:t>
            </a:r>
            <a:r>
              <a:rPr lang="en-US" dirty="0" smtClean="0"/>
              <a:t>)</a:t>
            </a:r>
            <a:r>
              <a:rPr lang="en-US" dirty="0"/>
              <a:t>	</a:t>
            </a:r>
            <a:endParaRPr lang="en-US" dirty="0" smtClean="0"/>
          </a:p>
          <a:p>
            <a:pPr lvl="1"/>
            <a:r>
              <a:rPr lang="en-US" dirty="0" smtClean="0"/>
              <a:t>Colorado voters adopted a Constitutional amendment in 1992 whose primary purpose was to undo several municipal gay anti-discrimination ordinances</a:t>
            </a:r>
          </a:p>
          <a:p>
            <a:pPr lvl="2"/>
            <a:r>
              <a:rPr lang="en-US" dirty="0" smtClean="0"/>
              <a:t>It banned all gay rights ordinances or judicial decisions in the state</a:t>
            </a:r>
          </a:p>
          <a:p>
            <a:pPr lvl="2"/>
            <a:r>
              <a:rPr lang="en-US" dirty="0" smtClean="0"/>
              <a:t>Gay rights groups challenged the law and were upheld in that by the Colorado Supreme Court on the basis of violating the 14</a:t>
            </a:r>
            <a:r>
              <a:rPr lang="en-US" baseline="30000" dirty="0" smtClean="0"/>
              <a:t>th</a:t>
            </a:r>
            <a:r>
              <a:rPr lang="en-US" dirty="0" smtClean="0"/>
              <a:t> Amendment Equal Protection Clause</a:t>
            </a:r>
          </a:p>
          <a:p>
            <a:pPr lvl="2"/>
            <a:r>
              <a:rPr lang="en-US" dirty="0" smtClean="0"/>
              <a:t>It passed statewide but lost in the areas with the gay rights ordinances</a:t>
            </a:r>
          </a:p>
          <a:p>
            <a:pPr lvl="2"/>
            <a:r>
              <a:rPr lang="en-US" dirty="0" smtClean="0"/>
              <a:t>Many ballot initiatives have and would in the future target the LGBT community starting with the </a:t>
            </a:r>
            <a:r>
              <a:rPr lang="en-US" i="1" dirty="0" smtClean="0"/>
              <a:t>Riggs </a:t>
            </a:r>
            <a:r>
              <a:rPr lang="en-US" dirty="0" smtClean="0"/>
              <a:t>Amendment in California to today</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427480" y="2282115"/>
            <a:ext cx="4184650" cy="3305873"/>
          </a:xfrm>
        </p:spPr>
      </p:pic>
    </p:spTree>
    <p:extLst>
      <p:ext uri="{BB962C8B-B14F-4D97-AF65-F5344CB8AC3E}">
        <p14:creationId xmlns:p14="http://schemas.microsoft.com/office/powerpoint/2010/main" val="3181691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Roemer v. </a:t>
            </a:r>
            <a:r>
              <a:rPr lang="en-US" i="1" dirty="0" smtClean="0"/>
              <a:t>Evans- </a:t>
            </a:r>
            <a:r>
              <a:rPr lang="en-US" dirty="0" smtClean="0"/>
              <a:t>II</a:t>
            </a:r>
            <a:endParaRPr lang="en-US" dirty="0"/>
          </a:p>
        </p:txBody>
      </p:sp>
      <p:sp>
        <p:nvSpPr>
          <p:cNvPr id="3" name="Content Placeholder 2"/>
          <p:cNvSpPr>
            <a:spLocks noGrp="1"/>
          </p:cNvSpPr>
          <p:nvPr>
            <p:ph idx="1"/>
          </p:nvPr>
        </p:nvSpPr>
        <p:spPr/>
        <p:txBody>
          <a:bodyPr/>
          <a:lstStyle/>
          <a:p>
            <a:r>
              <a:rPr lang="en-US" dirty="0" smtClean="0"/>
              <a:t>The opinion of Kennedy</a:t>
            </a:r>
            <a:r>
              <a:rPr lang="en-US" dirty="0"/>
              <a:t>, J. for a 6-3 Court affirms</a:t>
            </a:r>
          </a:p>
          <a:p>
            <a:pPr lvl="1"/>
            <a:r>
              <a:rPr lang="en-US" dirty="0"/>
              <a:t>The law singled LBGT persons out and denied them the protections of local anti-discrimination </a:t>
            </a:r>
            <a:r>
              <a:rPr lang="en-US" dirty="0" smtClean="0"/>
              <a:t>ordinances</a:t>
            </a:r>
          </a:p>
          <a:p>
            <a:pPr lvl="2"/>
            <a:r>
              <a:rPr lang="en-US" dirty="0" smtClean="0"/>
              <a:t>Law designed to target them</a:t>
            </a:r>
            <a:endParaRPr lang="en-US" dirty="0"/>
          </a:p>
          <a:p>
            <a:pPr lvl="1"/>
            <a:r>
              <a:rPr lang="en-US" dirty="0"/>
              <a:t>The law must have advanced a legitimate governmental interest, but this did not</a:t>
            </a:r>
          </a:p>
          <a:p>
            <a:pPr lvl="2"/>
            <a:r>
              <a:rPr lang="en-US" dirty="0"/>
              <a:t>It was not prohibiting “special rights” for gays</a:t>
            </a:r>
          </a:p>
          <a:p>
            <a:pPr lvl="1"/>
            <a:r>
              <a:rPr lang="en-US" dirty="0"/>
              <a:t>"If the constitutional conception of 'equal protection of the laws' means anything, it must at the very least mean that a bare desire to harm a politically unpopular group cannot constitute a legitimate governmental interest</a:t>
            </a:r>
            <a:r>
              <a:rPr lang="en-US" dirty="0" smtClean="0"/>
              <a:t>.“</a:t>
            </a:r>
          </a:p>
          <a:p>
            <a:endParaRPr lang="en-US" dirty="0"/>
          </a:p>
        </p:txBody>
      </p:sp>
    </p:spTree>
    <p:extLst>
      <p:ext uri="{BB962C8B-B14F-4D97-AF65-F5344CB8AC3E}">
        <p14:creationId xmlns:p14="http://schemas.microsoft.com/office/powerpoint/2010/main" val="4134673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2967</TotalTime>
  <Words>1623</Words>
  <Application>Microsoft Office PowerPoint</Application>
  <PresentationFormat>Widescreen</PresentationFormat>
  <Paragraphs>206</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Trebuchet MS</vt:lpstr>
      <vt:lpstr>Wingdings</vt:lpstr>
      <vt:lpstr>Wingdings 3</vt:lpstr>
      <vt:lpstr>Facet</vt:lpstr>
      <vt:lpstr> Lecture 33 Chapter 10</vt:lpstr>
      <vt:lpstr>This Lecture</vt:lpstr>
      <vt:lpstr>When can….</vt:lpstr>
      <vt:lpstr>But then…</vt:lpstr>
      <vt:lpstr>Bowers v. Hardwick (1986)</vt:lpstr>
      <vt:lpstr>Bowers v. Hardwick- II</vt:lpstr>
      <vt:lpstr>Bowers v. Hardwick- II</vt:lpstr>
      <vt:lpstr>Roemer v. Evans (1996)</vt:lpstr>
      <vt:lpstr>Roemer v. Evans- II</vt:lpstr>
      <vt:lpstr>Roemer v. Evans- III</vt:lpstr>
      <vt:lpstr>2003 State of Sodomy Laws</vt:lpstr>
      <vt:lpstr>Lawrence v. Texas (2003)</vt:lpstr>
      <vt:lpstr>Lawrence v. Texas- II</vt:lpstr>
      <vt:lpstr>Lawrence v. Texas- III</vt:lpstr>
      <vt:lpstr>Lawrence v. Texas- IV</vt:lpstr>
      <vt:lpstr>Lawrence v. Texas- V</vt:lpstr>
      <vt:lpstr>Lawrence v. Texas- VI</vt:lpstr>
      <vt:lpstr>Lawrence v. Texas- VII</vt:lpstr>
      <vt:lpstr>Lawrence v. Texas- VIII</vt:lpstr>
      <vt:lpstr>After Lawrence</vt:lpstr>
      <vt:lpstr>Next Lecture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33 Chapter 10</dc:title>
  <dc:creator>Shawn Donahue</dc:creator>
  <cp:lastModifiedBy>Shawn Donahue</cp:lastModifiedBy>
  <cp:revision>20</cp:revision>
  <dcterms:created xsi:type="dcterms:W3CDTF">2017-05-06T05:21:48Z</dcterms:created>
  <dcterms:modified xsi:type="dcterms:W3CDTF">2017-05-08T06:49:28Z</dcterms:modified>
</cp:coreProperties>
</file>