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944DB-4F52-418C-89CB-7A2B9FD82E9B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7982D-C231-4E61-BFB4-5245B5B672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3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7C-E518-4FA3-A369-F6E26AF5EA7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820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982D-C231-4E61-BFB4-5245B5B6729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63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982D-C231-4E61-BFB4-5245B5B6729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23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982D-C231-4E61-BFB4-5245B5B6729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53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A0DF-7E5F-48B8-916E-7FAA17732FE3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56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9928D-BA59-4662-942C-1C05250EA817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99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982D-C231-4E61-BFB4-5245B5B6729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07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982D-C231-4E61-BFB4-5245B5B6729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2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982D-C231-4E61-BFB4-5245B5B6729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27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982D-C231-4E61-BFB4-5245B5B6729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90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982D-C231-4E61-BFB4-5245B5B6729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98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982D-C231-4E61-BFB4-5245B5B6729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15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982D-C231-4E61-BFB4-5245B5B6729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8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0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4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3494BA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7631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134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3626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563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42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9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44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34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1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4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35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76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01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35</a:t>
            </a:r>
            <a:br>
              <a:rPr lang="en-US" dirty="0" smtClean="0"/>
            </a:br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4891" y="4050833"/>
            <a:ext cx="8136082" cy="1096899"/>
          </a:xfrm>
        </p:spPr>
        <p:txBody>
          <a:bodyPr>
            <a:normAutofit fontScale="55000" lnSpcReduction="20000"/>
          </a:bodyPr>
          <a:lstStyle/>
          <a:p>
            <a:r>
              <a:rPr lang="en-US" sz="6000" dirty="0" smtClean="0"/>
              <a:t>Right to Privacy VII</a:t>
            </a:r>
          </a:p>
          <a:p>
            <a:r>
              <a:rPr lang="en-US" sz="6000" dirty="0" smtClean="0"/>
              <a:t>Right to Die, Drug Testing, New Issues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122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Gonzales v. Oregon </a:t>
            </a:r>
            <a:r>
              <a:rPr lang="en-US" dirty="0" smtClean="0"/>
              <a:t>(2006)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Gonzales v. Oregon </a:t>
            </a:r>
            <a:r>
              <a:rPr lang="en-US" dirty="0"/>
              <a:t>(2006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Oregon passes an assisted suicide law</a:t>
            </a:r>
          </a:p>
          <a:p>
            <a:pPr lvl="1"/>
            <a:r>
              <a:rPr lang="en-US" dirty="0" smtClean="0"/>
              <a:t>But the Bush Administration tries to overrule this under the Controlled Substances Act of 1970</a:t>
            </a:r>
          </a:p>
          <a:p>
            <a:pPr lvl="1"/>
            <a:r>
              <a:rPr lang="en-US" dirty="0" smtClean="0"/>
              <a:t>The Court rules 6-3 that they did not have to power here to override states</a:t>
            </a:r>
          </a:p>
          <a:p>
            <a:pPr lvl="2"/>
            <a:r>
              <a:rPr lang="en-US" dirty="0" smtClean="0"/>
              <a:t>This was more about executive deference in that Ashcroft did not have the power to issue this rule himself</a:t>
            </a:r>
          </a:p>
          <a:p>
            <a:pPr lvl="2"/>
            <a:r>
              <a:rPr lang="en-US" dirty="0" smtClean="0"/>
              <a:t>He was not entitled to </a:t>
            </a:r>
            <a:r>
              <a:rPr lang="en-US" i="1" dirty="0" smtClean="0"/>
              <a:t>Chevron</a:t>
            </a:r>
            <a:r>
              <a:rPr lang="en-US" dirty="0" smtClean="0"/>
              <a:t> deference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2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Court has been mixed here</a:t>
            </a:r>
          </a:p>
          <a:p>
            <a:pPr lvl="1"/>
            <a:r>
              <a:rPr lang="en-US" dirty="0" smtClean="0"/>
              <a:t>Most school drug testing upheld</a:t>
            </a:r>
          </a:p>
          <a:p>
            <a:pPr lvl="1"/>
            <a:r>
              <a:rPr lang="en-US" dirty="0" smtClean="0"/>
              <a:t>But most public sector (not all) adults drug testing struck down</a:t>
            </a:r>
          </a:p>
          <a:p>
            <a:pPr lvl="2"/>
            <a:r>
              <a:rPr lang="en-US" dirty="0" smtClean="0"/>
              <a:t>But this generally won’t apply when it is specifically private employment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Doe v. Reed </a:t>
            </a:r>
            <a:r>
              <a:rPr lang="en-US" dirty="0" smtClean="0"/>
              <a:t>(2010)</a:t>
            </a:r>
          </a:p>
          <a:p>
            <a:pPr lvl="1"/>
            <a:r>
              <a:rPr lang="en-US" dirty="0" smtClean="0"/>
              <a:t>Not a violation of the right to privacy to release petition ballot signatures given the interest in preserving the integrity of the electoral process</a:t>
            </a:r>
          </a:p>
          <a:p>
            <a:r>
              <a:rPr lang="en-US" i="1" dirty="0" smtClean="0"/>
              <a:t>City of Ontario v. Quon</a:t>
            </a:r>
            <a:r>
              <a:rPr lang="en-US" dirty="0" smtClean="0"/>
              <a:t> (2010)</a:t>
            </a:r>
          </a:p>
          <a:p>
            <a:pPr lvl="1"/>
            <a:r>
              <a:rPr lang="en-US" dirty="0" smtClean="0"/>
              <a:t>The city could search messages on public employee’s pagers</a:t>
            </a:r>
          </a:p>
          <a:p>
            <a:r>
              <a:rPr lang="en-US" dirty="0" smtClean="0"/>
              <a:t>The Patriot Act provides for more governmental collection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0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5110402" cy="3880772"/>
          </a:xfrm>
        </p:spPr>
        <p:txBody>
          <a:bodyPr/>
          <a:lstStyle/>
          <a:p>
            <a:r>
              <a:rPr lang="en-US" dirty="0" smtClean="0"/>
              <a:t>Note: SKIP chapters 11 and 12</a:t>
            </a:r>
          </a:p>
          <a:p>
            <a:r>
              <a:rPr lang="en-US" dirty="0" smtClean="0"/>
              <a:t>Move directly to Part IV and Chapter 13</a:t>
            </a:r>
          </a:p>
          <a:p>
            <a:pPr lvl="1"/>
            <a:r>
              <a:rPr lang="en-US" dirty="0" smtClean="0"/>
              <a:t>Pages 601-608</a:t>
            </a:r>
          </a:p>
          <a:p>
            <a:pPr lvl="2"/>
            <a:r>
              <a:rPr lang="en-US" dirty="0" smtClean="0"/>
              <a:t>Introduction to Civil Rights</a:t>
            </a:r>
          </a:p>
          <a:p>
            <a:pPr lvl="2"/>
            <a:endParaRPr lang="en-US" dirty="0"/>
          </a:p>
          <a:p>
            <a:r>
              <a:rPr lang="en-US" dirty="0" smtClean="0"/>
              <a:t>And then</a:t>
            </a:r>
          </a:p>
          <a:p>
            <a:pPr lvl="1"/>
            <a:r>
              <a:rPr lang="en-US" dirty="0" smtClean="0"/>
              <a:t>Pages 609-618</a:t>
            </a:r>
          </a:p>
          <a:p>
            <a:pPr lvl="2"/>
            <a:r>
              <a:rPr lang="en-US" dirty="0" smtClean="0"/>
              <a:t>Separate but Equal</a:t>
            </a:r>
          </a:p>
          <a:p>
            <a:pPr lvl="2"/>
            <a:r>
              <a:rPr lang="en-US" i="1" dirty="0" smtClean="0"/>
              <a:t>Plessy v. Ferguson </a:t>
            </a:r>
            <a:r>
              <a:rPr lang="en-US" dirty="0" smtClean="0"/>
              <a:t>(1896)</a:t>
            </a:r>
          </a:p>
          <a:p>
            <a:pPr lvl="2"/>
            <a:r>
              <a:rPr lang="en-US" i="1" dirty="0" smtClean="0"/>
              <a:t>Sweatt v. Painter </a:t>
            </a:r>
            <a:r>
              <a:rPr lang="en-US" dirty="0" smtClean="0"/>
              <a:t>(1950)</a:t>
            </a:r>
            <a:endParaRPr lang="en-US" i="1" dirty="0"/>
          </a:p>
          <a:p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277" y="2587200"/>
            <a:ext cx="3963649" cy="2605319"/>
          </a:xfrm>
        </p:spPr>
      </p:pic>
    </p:spTree>
    <p:extLst>
      <p:ext uri="{BB962C8B-B14F-4D97-AF65-F5344CB8AC3E}">
        <p14:creationId xmlns:p14="http://schemas.microsoft.com/office/powerpoint/2010/main" val="30892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Finish Chapter 10</a:t>
            </a:r>
          </a:p>
          <a:p>
            <a:r>
              <a:rPr lang="en-US" dirty="0" smtClean="0"/>
              <a:t>Dealing with</a:t>
            </a:r>
          </a:p>
          <a:p>
            <a:pPr lvl="1"/>
            <a:r>
              <a:rPr lang="en-US" dirty="0" smtClean="0"/>
              <a:t>The Right to Die</a:t>
            </a:r>
          </a:p>
          <a:p>
            <a:pPr lvl="1"/>
            <a:r>
              <a:rPr lang="en-US" i="1" dirty="0" smtClean="0"/>
              <a:t>Cruzan v. Missouri Department of Health Director </a:t>
            </a:r>
            <a:r>
              <a:rPr lang="en-US" dirty="0" smtClean="0"/>
              <a:t>(1990)</a:t>
            </a:r>
            <a:endParaRPr lang="en-US" i="1" dirty="0" smtClean="0"/>
          </a:p>
          <a:p>
            <a:pPr lvl="1"/>
            <a:r>
              <a:rPr lang="en-US" dirty="0" smtClean="0"/>
              <a:t>Drug Testing</a:t>
            </a:r>
          </a:p>
          <a:p>
            <a:r>
              <a:rPr lang="en-US" dirty="0" smtClean="0"/>
              <a:t>Pages 449-460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24" y="2209063"/>
            <a:ext cx="4459566" cy="2965610"/>
          </a:xfrm>
        </p:spPr>
      </p:pic>
    </p:spTree>
    <p:extLst>
      <p:ext uri="{BB962C8B-B14F-4D97-AF65-F5344CB8AC3E}">
        <p14:creationId xmlns:p14="http://schemas.microsoft.com/office/powerpoint/2010/main" val="25936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right to die?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 competent person refuse medical treatment, food, or water?</a:t>
            </a:r>
          </a:p>
          <a:p>
            <a:pPr lvl="1"/>
            <a:r>
              <a:rPr lang="en-US" dirty="0" smtClean="0"/>
              <a:t>What about incompetent ones?</a:t>
            </a:r>
          </a:p>
          <a:p>
            <a:pPr lvl="1"/>
            <a:r>
              <a:rPr lang="en-US" dirty="0" smtClean="0"/>
              <a:t>Can a family member or guardian make that decision?</a:t>
            </a:r>
          </a:p>
          <a:p>
            <a:pPr lvl="2"/>
            <a:r>
              <a:rPr lang="en-US" dirty="0" smtClean="0"/>
              <a:t>Best interest? Whose best interest?</a:t>
            </a:r>
          </a:p>
          <a:p>
            <a:r>
              <a:rPr lang="en-US" i="1" dirty="0" smtClean="0"/>
              <a:t>In Re Quinlin </a:t>
            </a:r>
            <a:r>
              <a:rPr lang="en-US" dirty="0" smtClean="0"/>
              <a:t>(N.J. 1976)</a:t>
            </a:r>
          </a:p>
          <a:p>
            <a:pPr lvl="1"/>
            <a:r>
              <a:rPr lang="en-US" dirty="0" smtClean="0"/>
              <a:t>The New Jersey Supreme Court allowed the parents of a woman in a coma to remove the life support system</a:t>
            </a:r>
          </a:p>
          <a:p>
            <a:pPr lvl="2"/>
            <a:r>
              <a:rPr lang="en-US" dirty="0" smtClean="0"/>
              <a:t>They were empowered to make that decision for her</a:t>
            </a:r>
          </a:p>
          <a:p>
            <a:pPr lvl="2"/>
            <a:r>
              <a:rPr lang="en-US" dirty="0" smtClean="0"/>
              <a:t>Family had to show “clear and convincing evidence” that it would have been that patient’s wish not to continue life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4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Cruzan v. Missouri Department of Health Director </a:t>
            </a:r>
            <a:r>
              <a:rPr lang="en-US" dirty="0"/>
              <a:t>(1990)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Cruzan was in a bad car accident</a:t>
            </a:r>
          </a:p>
          <a:p>
            <a:pPr lvl="2"/>
            <a:r>
              <a:rPr lang="en-US" dirty="0" smtClean="0"/>
              <a:t>She ended up in a persistent vegetative state</a:t>
            </a:r>
          </a:p>
          <a:p>
            <a:pPr lvl="2"/>
            <a:r>
              <a:rPr lang="en-US" dirty="0" smtClean="0"/>
              <a:t>She needed a feeding tube to stay alive</a:t>
            </a:r>
          </a:p>
          <a:p>
            <a:pPr lvl="2"/>
            <a:r>
              <a:rPr lang="en-US" dirty="0" smtClean="0"/>
              <a:t>She could have lived thirty years like this</a:t>
            </a:r>
          </a:p>
          <a:p>
            <a:pPr lvl="1"/>
            <a:r>
              <a:rPr lang="en-US" dirty="0" smtClean="0"/>
              <a:t>Her parents asked the doctors to remove the feeding tubes, which would lead her to die</a:t>
            </a:r>
          </a:p>
          <a:p>
            <a:pPr lvl="2"/>
            <a:r>
              <a:rPr lang="en-US" dirty="0" smtClean="0"/>
              <a:t>The hospital refused, so they go to the courts</a:t>
            </a:r>
          </a:p>
          <a:p>
            <a:pPr lvl="2"/>
            <a:r>
              <a:rPr lang="en-US" dirty="0" smtClean="0"/>
              <a:t>A friend said she would not want to live like this</a:t>
            </a:r>
          </a:p>
          <a:p>
            <a:pPr lvl="2"/>
            <a:r>
              <a:rPr lang="en-US" dirty="0" smtClean="0"/>
              <a:t>They win at the trial court, but lose at the Missouri Supreme Court</a:t>
            </a:r>
          </a:p>
          <a:p>
            <a:pPr lvl="3"/>
            <a:r>
              <a:rPr lang="en-US" dirty="0" smtClean="0"/>
              <a:t>They find no right to die, and wanted clear and convincing evidence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Cruzan v. Missouri Department of Health </a:t>
            </a:r>
            <a:r>
              <a:rPr lang="en-US" i="1" dirty="0" smtClean="0"/>
              <a:t>Director-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Cruzan’s Parents</a:t>
            </a:r>
          </a:p>
          <a:p>
            <a:pPr lvl="2"/>
            <a:r>
              <a:rPr lang="en-US" dirty="0" smtClean="0"/>
              <a:t>Due Process protects a patient from unwanted medical treatment</a:t>
            </a:r>
          </a:p>
          <a:p>
            <a:pPr lvl="2"/>
            <a:r>
              <a:rPr lang="en-US" dirty="0" smtClean="0"/>
              <a:t>This decision should be left up to family members</a:t>
            </a:r>
          </a:p>
          <a:p>
            <a:pPr lvl="2"/>
            <a:r>
              <a:rPr lang="en-US" dirty="0" smtClean="0"/>
              <a:t>Exclusion of family members from the decision with this elevated standard of proof would deny all similarly situated persons from unwanted medical treatment without serving a legitimate state end</a:t>
            </a:r>
          </a:p>
          <a:p>
            <a:pPr lvl="1"/>
            <a:r>
              <a:rPr lang="en-US" dirty="0" smtClean="0"/>
              <a:t>For Missouri</a:t>
            </a:r>
          </a:p>
          <a:p>
            <a:pPr lvl="2"/>
            <a:r>
              <a:rPr lang="en-US" dirty="0" smtClean="0"/>
              <a:t>This right is rooted in common law, not the Constitution</a:t>
            </a:r>
          </a:p>
          <a:p>
            <a:pPr lvl="2"/>
            <a:r>
              <a:rPr lang="en-US" dirty="0" smtClean="0"/>
              <a:t>There is no right to die in the right to refuse medical treatment</a:t>
            </a:r>
          </a:p>
          <a:p>
            <a:pPr lvl="2"/>
            <a:r>
              <a:rPr lang="en-US" dirty="0" smtClean="0"/>
              <a:t>The state has a strong interest in preserving life and that justifies a higher burden of proof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Cruzan v. Missouri Department of Health Director-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Rehnquist, C.J. for a 5-4 Court</a:t>
            </a:r>
          </a:p>
          <a:p>
            <a:pPr lvl="1"/>
            <a:r>
              <a:rPr lang="en-US" dirty="0" smtClean="0"/>
              <a:t>Individuals have a right to refuse medical treatment</a:t>
            </a:r>
          </a:p>
          <a:p>
            <a:pPr lvl="2"/>
            <a:r>
              <a:rPr lang="en-US" dirty="0" smtClean="0"/>
              <a:t>But this does not extend to incompetent patients</a:t>
            </a:r>
          </a:p>
          <a:p>
            <a:pPr lvl="2"/>
            <a:r>
              <a:rPr lang="en-US" dirty="0" smtClean="0"/>
              <a:t>There must be clear and convincing evidence that this was the patient’s wish</a:t>
            </a:r>
          </a:p>
          <a:p>
            <a:pPr lvl="2"/>
            <a:r>
              <a:rPr lang="en-US" dirty="0" smtClean="0"/>
              <a:t>The state has interest in preserving life</a:t>
            </a:r>
            <a:r>
              <a:rPr lang="en-US" dirty="0" smtClean="0">
                <a:sym typeface="Wingdings" panose="05000000000000000000" pitchFamily="2" charset="2"/>
              </a:rPr>
              <a:t> state does not have to be neutral</a:t>
            </a:r>
            <a:endParaRPr lang="en-US" dirty="0" smtClean="0"/>
          </a:p>
          <a:p>
            <a:pPr lvl="2"/>
            <a:r>
              <a:rPr lang="en-US" dirty="0" smtClean="0"/>
              <a:t>One cannot always guarantee that a family member will act in that person’s best interests</a:t>
            </a:r>
          </a:p>
          <a:p>
            <a:pPr lvl="2"/>
            <a:r>
              <a:rPr lang="en-US" dirty="0" smtClean="0"/>
              <a:t>This decision is irreversible, so a higher standard is necessary</a:t>
            </a:r>
          </a:p>
          <a:p>
            <a:pPr lvl="1"/>
            <a:r>
              <a:rPr lang="en-US" dirty="0" smtClean="0"/>
              <a:t>There was not clear and convincing evidence from a single conversation with a roommate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3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Cruzan v. Missouri Department of Health Director-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O’Connor, J. concurring</a:t>
            </a:r>
          </a:p>
          <a:p>
            <a:pPr lvl="1"/>
            <a:r>
              <a:rPr lang="en-US" dirty="0" smtClean="0"/>
              <a:t>She suggests people plan ahead</a:t>
            </a:r>
          </a:p>
          <a:p>
            <a:pPr lvl="2"/>
            <a:r>
              <a:rPr lang="en-US" dirty="0" smtClean="0"/>
              <a:t>Living wills, power of attorney </a:t>
            </a:r>
          </a:p>
          <a:p>
            <a:pPr lvl="2"/>
            <a:r>
              <a:rPr lang="en-US" dirty="0" smtClean="0"/>
              <a:t>Appoint someone to act in their interests if this comes to pass</a:t>
            </a:r>
          </a:p>
          <a:p>
            <a:r>
              <a:rPr lang="en-US" dirty="0" smtClean="0"/>
              <a:t>Scalia, J. concurring</a:t>
            </a:r>
          </a:p>
          <a:p>
            <a:pPr lvl="1"/>
            <a:r>
              <a:rPr lang="en-US" dirty="0" smtClean="0"/>
              <a:t>Federal courts have no role here</a:t>
            </a:r>
          </a:p>
          <a:p>
            <a:pPr lvl="2"/>
            <a:r>
              <a:rPr lang="en-US" dirty="0" smtClean="0"/>
              <a:t>This is a strictly state matter</a:t>
            </a:r>
          </a:p>
          <a:p>
            <a:pPr lvl="2"/>
            <a:r>
              <a:rPr lang="en-US" dirty="0" smtClean="0"/>
              <a:t>Local persons know this better than the Supreme Court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5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Cruzan v. Missouri Department of Health Director- </a:t>
            </a:r>
            <a:r>
              <a:rPr lang="en-US" dirty="0"/>
              <a:t>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Brennan, J. dissenting, joined by Marshall and Blackmun, JJ. </a:t>
            </a:r>
          </a:p>
          <a:p>
            <a:pPr lvl="1"/>
            <a:r>
              <a:rPr lang="en-US" dirty="0" smtClean="0"/>
              <a:t>Her right to refuse treatment is not outweighed by state interests</a:t>
            </a:r>
          </a:p>
          <a:p>
            <a:pPr lvl="2"/>
            <a:r>
              <a:rPr lang="en-US" dirty="0" smtClean="0"/>
              <a:t>She is entitled to die with dignity</a:t>
            </a:r>
          </a:p>
          <a:p>
            <a:pPr lvl="2"/>
            <a:r>
              <a:rPr lang="en-US" dirty="0" smtClean="0"/>
              <a:t>State should look to what that choice of the patient was</a:t>
            </a:r>
          </a:p>
          <a:p>
            <a:pPr lvl="2"/>
            <a:r>
              <a:rPr lang="en-US" dirty="0" smtClean="0"/>
              <a:t>It may exclude those with improper motives</a:t>
            </a:r>
          </a:p>
          <a:p>
            <a:pPr lvl="2"/>
            <a:r>
              <a:rPr lang="en-US" dirty="0" smtClean="0"/>
              <a:t>This affects many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Washington v. Glucksberg </a:t>
            </a:r>
            <a:r>
              <a:rPr lang="en-US" dirty="0" smtClean="0"/>
              <a:t>(1997)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/>
              <a:t>Washington v. Glucksberg </a:t>
            </a:r>
            <a:r>
              <a:rPr lang="en-US" dirty="0"/>
              <a:t>(1997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right to doctor assisted suicide</a:t>
            </a:r>
          </a:p>
          <a:p>
            <a:pPr lvl="1"/>
            <a:r>
              <a:rPr lang="en-US" dirty="0" smtClean="0"/>
              <a:t>States had a rational basis in making this illegal</a:t>
            </a:r>
          </a:p>
          <a:p>
            <a:pPr lvl="1"/>
            <a:r>
              <a:rPr lang="en-US" dirty="0" smtClean="0"/>
              <a:t>Unanimous opinion</a:t>
            </a:r>
          </a:p>
          <a:p>
            <a:pPr lvl="1"/>
            <a:r>
              <a:rPr lang="en-US" dirty="0" smtClean="0"/>
              <a:t>But left open the possibility of states legalizing it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2063"/>
            <a:ext cx="4184650" cy="3138487"/>
          </a:xfrm>
        </p:spPr>
      </p:pic>
    </p:spTree>
    <p:extLst>
      <p:ext uri="{BB962C8B-B14F-4D97-AF65-F5344CB8AC3E}">
        <p14:creationId xmlns:p14="http://schemas.microsoft.com/office/powerpoint/2010/main" val="31813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851</Words>
  <Application>Microsoft Office PowerPoint</Application>
  <PresentationFormat>Widescreen</PresentationFormat>
  <Paragraphs>113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Facet</vt:lpstr>
      <vt:lpstr> Lecture 35 Chapter 10</vt:lpstr>
      <vt:lpstr>This Lecture</vt:lpstr>
      <vt:lpstr>What about the right to die?</vt:lpstr>
      <vt:lpstr>Cruzan v. Missouri Department of Health Director (1990) </vt:lpstr>
      <vt:lpstr>Cruzan v. Missouri Department of Health Director- II</vt:lpstr>
      <vt:lpstr>Cruzan v. Missouri Department of Health Director- III</vt:lpstr>
      <vt:lpstr>Cruzan v. Missouri Department of Health Director- IV</vt:lpstr>
      <vt:lpstr>Cruzan v. Missouri Department of Health Director- V</vt:lpstr>
      <vt:lpstr>Washington v. Glucksberg (1997)</vt:lpstr>
      <vt:lpstr>Gonzales v. Oregon (2006)</vt:lpstr>
      <vt:lpstr>Drug Testing</vt:lpstr>
      <vt:lpstr>New Issues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35 Chapter 10</dc:title>
  <dc:creator>Shawn Donahue</dc:creator>
  <cp:lastModifiedBy>Shawn Donahue</cp:lastModifiedBy>
  <cp:revision>11</cp:revision>
  <dcterms:created xsi:type="dcterms:W3CDTF">2017-05-09T07:48:24Z</dcterms:created>
  <dcterms:modified xsi:type="dcterms:W3CDTF">2017-05-10T19:52:23Z</dcterms:modified>
</cp:coreProperties>
</file>