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8" r:id="rId10"/>
    <p:sldId id="269" r:id="rId11"/>
    <p:sldId id="270" r:id="rId12"/>
    <p:sldId id="274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E6D26-FE00-4643-8877-415EB75790C6}" type="datetimeFigureOut">
              <a:rPr lang="en-US" smtClean="0"/>
              <a:t>5/18/2017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9CAFD-CA15-417A-AE0F-A4204BD6C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7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22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9CAFD-CA15-417A-AE0F-A4204BD6C39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03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9CAFD-CA15-417A-AE0F-A4204BD6C39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50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9CAFD-CA15-417A-AE0F-A4204BD6C39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78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928D-BA59-4662-942C-1C05250EA817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2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A0DF-7E5F-48B8-916E-7FAA17732FE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1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9CAFD-CA15-417A-AE0F-A4204BD6C39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0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9CAFD-CA15-417A-AE0F-A4204BD6C39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07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9CAFD-CA15-417A-AE0F-A4204BD6C39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8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9CAFD-CA15-417A-AE0F-A4204BD6C39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13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9CAFD-CA15-417A-AE0F-A4204BD6C39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1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9CAFD-CA15-417A-AE0F-A4204BD6C39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72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9CAFD-CA15-417A-AE0F-A4204BD6C39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6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8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2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79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096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3951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1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41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02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2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42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8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4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7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1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8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1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6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40</a:t>
            </a:r>
            <a:br>
              <a:rPr lang="en-US" dirty="0" smtClean="0"/>
            </a:br>
            <a:r>
              <a:rPr lang="en-US" dirty="0" smtClean="0"/>
              <a:t>Discrimination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4891" y="4050833"/>
            <a:ext cx="8136082" cy="1096899"/>
          </a:xfrm>
        </p:spPr>
        <p:txBody>
          <a:bodyPr>
            <a:normAutofit fontScale="70000" lnSpcReduction="20000"/>
          </a:bodyPr>
          <a:lstStyle/>
          <a:p>
            <a:r>
              <a:rPr lang="en-US" sz="6000" dirty="0" smtClean="0"/>
              <a:t>Modern Applications of Standards</a:t>
            </a:r>
          </a:p>
          <a:p>
            <a:endParaRPr lang="en-US" sz="6000" dirty="0" smtClean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890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Loving v. </a:t>
            </a:r>
            <a:r>
              <a:rPr lang="en-US" i="1" dirty="0" smtClean="0"/>
              <a:t>Virginia-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the Lovings</a:t>
            </a:r>
          </a:p>
          <a:p>
            <a:pPr lvl="2"/>
            <a:r>
              <a:rPr lang="en-US" dirty="0" smtClean="0"/>
              <a:t>It is based from slavery and racist because it based on racial inferiority</a:t>
            </a:r>
          </a:p>
          <a:p>
            <a:pPr lvl="2"/>
            <a:r>
              <a:rPr lang="en-US" i="1" dirty="0" smtClean="0"/>
              <a:t>Brown </a:t>
            </a:r>
            <a:r>
              <a:rPr lang="en-US" dirty="0" smtClean="0"/>
              <a:t>prevents laws that criminalize based on race</a:t>
            </a:r>
          </a:p>
          <a:p>
            <a:pPr lvl="2"/>
            <a:r>
              <a:rPr lang="en-US" dirty="0" smtClean="0"/>
              <a:t>The law denies the human right to choosing one’s marital partner</a:t>
            </a:r>
          </a:p>
          <a:p>
            <a:pPr lvl="1"/>
            <a:r>
              <a:rPr lang="en-US" dirty="0" smtClean="0"/>
              <a:t>For Virginia</a:t>
            </a:r>
          </a:p>
          <a:p>
            <a:pPr lvl="2"/>
            <a:r>
              <a:rPr lang="en-US" dirty="0" smtClean="0"/>
              <a:t>At the time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most states banned interracial marriage</a:t>
            </a:r>
          </a:p>
          <a:p>
            <a:pPr lvl="2"/>
            <a:r>
              <a:rPr lang="en-US" dirty="0" smtClean="0"/>
              <a:t>It was never the intent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to reverse this</a:t>
            </a:r>
          </a:p>
          <a:p>
            <a:pPr lvl="2"/>
            <a:r>
              <a:rPr lang="en-US" dirty="0" smtClean="0"/>
              <a:t>Persons of both races are equally punished for violating this law (think O’Connor in </a:t>
            </a:r>
            <a:r>
              <a:rPr lang="en-US" i="1" dirty="0" smtClean="0"/>
              <a:t>Lawrence v. Texas</a:t>
            </a:r>
            <a:r>
              <a:rPr lang="en-US" dirty="0" smtClean="0"/>
              <a:t>?)</a:t>
            </a:r>
          </a:p>
          <a:p>
            <a:pPr lvl="2"/>
            <a:r>
              <a:rPr lang="en-US" dirty="0" smtClean="0"/>
              <a:t>This should be up to states to decide</a:t>
            </a:r>
            <a:r>
              <a:rPr lang="en-US" dirty="0"/>
              <a:t> </a:t>
            </a:r>
            <a:r>
              <a:rPr lang="en-US" dirty="0" smtClean="0"/>
              <a:t>and this is part of state police powers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27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Loving v. Virginia-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Warren, C.J. for an unanimous Court</a:t>
            </a:r>
          </a:p>
          <a:p>
            <a:pPr lvl="1"/>
            <a:r>
              <a:rPr lang="en-US" dirty="0" smtClean="0"/>
              <a:t>Laws banning interracial marriage struck down by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State marriage regulation authority not unlimited</a:t>
            </a:r>
          </a:p>
          <a:p>
            <a:pPr lvl="2"/>
            <a:r>
              <a:rPr lang="en-US" dirty="0" smtClean="0"/>
              <a:t>These laws have no rational purpose</a:t>
            </a:r>
          </a:p>
          <a:p>
            <a:pPr lvl="2"/>
            <a:r>
              <a:rPr lang="en-US" dirty="0" smtClean="0"/>
              <a:t>Purpose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was to eliminate all racial discrimination in states</a:t>
            </a:r>
          </a:p>
          <a:p>
            <a:pPr lvl="1"/>
            <a:r>
              <a:rPr lang="en-US" dirty="0" smtClean="0"/>
              <a:t>Marriage is a “basic right of man”</a:t>
            </a:r>
          </a:p>
          <a:p>
            <a:pPr lvl="2"/>
            <a:r>
              <a:rPr lang="en-US" dirty="0" smtClean="0"/>
              <a:t>Application of strict scrutiny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ym typeface="Wingdings" panose="05000000000000000000" pitchFamily="2" charset="2"/>
              </a:rPr>
              <a:t>Hirabayashi </a:t>
            </a:r>
            <a:r>
              <a:rPr lang="en-US" dirty="0" smtClean="0">
                <a:sym typeface="Wingdings" panose="05000000000000000000" pitchFamily="2" charset="2"/>
              </a:rPr>
              <a:t>(1943) and </a:t>
            </a:r>
            <a:r>
              <a:rPr lang="en-US" i="1" dirty="0" smtClean="0">
                <a:sym typeface="Wingdings" panose="05000000000000000000" pitchFamily="2" charset="2"/>
              </a:rPr>
              <a:t>Korematsu </a:t>
            </a:r>
            <a:r>
              <a:rPr lang="en-US" dirty="0" smtClean="0">
                <a:sym typeface="Wingdings" panose="05000000000000000000" pitchFamily="2" charset="2"/>
              </a:rPr>
              <a:t>(1944)</a:t>
            </a:r>
            <a:endParaRPr lang="en-US" dirty="0" smtClean="0"/>
          </a:p>
          <a:p>
            <a:pPr lvl="2"/>
            <a:r>
              <a:rPr lang="en-US" dirty="0" smtClean="0"/>
              <a:t>It is fundamental to human existence and survival</a:t>
            </a:r>
          </a:p>
          <a:p>
            <a:pPr lvl="2"/>
            <a:r>
              <a:rPr lang="en-US" dirty="0" smtClean="0"/>
              <a:t>This should not be subject to racial discrimination in this choice</a:t>
            </a:r>
          </a:p>
          <a:p>
            <a:pPr lvl="2"/>
            <a:r>
              <a:rPr lang="en-US" dirty="0" smtClean="0"/>
              <a:t>This was based on white supremacy </a:t>
            </a:r>
          </a:p>
          <a:p>
            <a:pPr lvl="1"/>
            <a:r>
              <a:rPr lang="en-US" dirty="0" smtClean="0"/>
              <a:t>Overrules </a:t>
            </a:r>
            <a:r>
              <a:rPr lang="en-US" i="1" dirty="0" smtClean="0"/>
              <a:t>Pace v. Alabama </a:t>
            </a:r>
            <a:r>
              <a:rPr lang="en-US" dirty="0" smtClean="0"/>
              <a:t>(1883)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Washington v. Davis </a:t>
            </a:r>
            <a:r>
              <a:rPr lang="en-US" dirty="0" smtClean="0"/>
              <a:t>(1976)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Washington v. Davis </a:t>
            </a:r>
            <a:r>
              <a:rPr lang="en-US" dirty="0"/>
              <a:t>(1976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Laws written facially neutral but have discriminatory effect</a:t>
            </a:r>
          </a:p>
          <a:p>
            <a:pPr lvl="1"/>
            <a:r>
              <a:rPr lang="en-US" dirty="0" smtClean="0"/>
              <a:t>Challenge to a DC police application that had a written section that four times as many blacks as whites failed</a:t>
            </a:r>
          </a:p>
          <a:p>
            <a:pPr lvl="2"/>
            <a:r>
              <a:rPr lang="en-US" dirty="0" smtClean="0"/>
              <a:t>Court by White, J. (7-2) said that one needed to prove discriminatory intent</a:t>
            </a:r>
          </a:p>
          <a:p>
            <a:pPr lvl="2"/>
            <a:r>
              <a:rPr lang="en-US" dirty="0" smtClean="0"/>
              <a:t>However, one can still use federal civil rights law instead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 smtClean="0"/>
          </a:p>
          <a:p>
            <a:pPr lvl="1"/>
            <a:r>
              <a:rPr lang="en-US" dirty="0" smtClean="0"/>
              <a:t>See also </a:t>
            </a:r>
            <a:r>
              <a:rPr lang="en-US" i="1" dirty="0" smtClean="0"/>
              <a:t>City of Mobile v. Bolden </a:t>
            </a:r>
            <a:r>
              <a:rPr lang="en-US" dirty="0" smtClean="0"/>
              <a:t>(1980)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Pages </a:t>
            </a:r>
            <a:r>
              <a:rPr lang="en-US" dirty="0" smtClean="0"/>
              <a:t>648-660</a:t>
            </a:r>
            <a:endParaRPr lang="en-US" dirty="0"/>
          </a:p>
          <a:p>
            <a:pPr lvl="1"/>
            <a:r>
              <a:rPr lang="en-US" dirty="0" smtClean="0"/>
              <a:t>Affirmative Action I</a:t>
            </a:r>
          </a:p>
          <a:p>
            <a:pPr lvl="1"/>
            <a:r>
              <a:rPr lang="en-US" i="1" dirty="0" smtClean="0"/>
              <a:t>Regents of the University of California v. Bakke </a:t>
            </a:r>
            <a:r>
              <a:rPr lang="en-US" dirty="0" smtClean="0"/>
              <a:t>(1978)</a:t>
            </a:r>
          </a:p>
          <a:p>
            <a:pPr lvl="1"/>
            <a:r>
              <a:rPr lang="en-US" dirty="0" smtClean="0"/>
              <a:t>Application of Strict Scrutiny</a:t>
            </a:r>
            <a:endParaRPr lang="en-US" dirty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537" y="2148301"/>
            <a:ext cx="4140345" cy="2905505"/>
          </a:xfrm>
        </p:spPr>
      </p:pic>
    </p:spTree>
    <p:extLst>
      <p:ext uri="{BB962C8B-B14F-4D97-AF65-F5344CB8AC3E}">
        <p14:creationId xmlns:p14="http://schemas.microsoft.com/office/powerpoint/2010/main" val="32775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5110402" cy="3880772"/>
          </a:xfrm>
        </p:spPr>
        <p:txBody>
          <a:bodyPr/>
          <a:lstStyle/>
          <a:p>
            <a:r>
              <a:rPr lang="en-US" dirty="0" smtClean="0"/>
              <a:t>Pages 637-648</a:t>
            </a:r>
          </a:p>
          <a:p>
            <a:r>
              <a:rPr lang="en-US" dirty="0" smtClean="0"/>
              <a:t>Application of different levels of scrutiny</a:t>
            </a:r>
          </a:p>
          <a:p>
            <a:pPr lvl="1"/>
            <a:r>
              <a:rPr lang="en-US" i="1" dirty="0" smtClean="0"/>
              <a:t>Cleburne v. Cleburne Living Center </a:t>
            </a:r>
            <a:r>
              <a:rPr lang="en-US" dirty="0" smtClean="0"/>
              <a:t>(1985)</a:t>
            </a:r>
            <a:endParaRPr lang="en-US" i="1" dirty="0" smtClean="0"/>
          </a:p>
          <a:p>
            <a:r>
              <a:rPr lang="en-US" dirty="0" smtClean="0"/>
              <a:t>Interracial Marriage</a:t>
            </a:r>
          </a:p>
          <a:p>
            <a:pPr lvl="1"/>
            <a:r>
              <a:rPr lang="en-US" i="1" dirty="0" smtClean="0"/>
              <a:t>Loving v. Virginia </a:t>
            </a:r>
            <a:r>
              <a:rPr lang="en-US" dirty="0" smtClean="0"/>
              <a:t>(1967)</a:t>
            </a:r>
            <a:endParaRPr lang="en-US" i="1" dirty="0"/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959" y="2025507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308690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Classifications Framework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ask on scrutiny levels</a:t>
            </a:r>
          </a:p>
          <a:p>
            <a:pPr lvl="1"/>
            <a:r>
              <a:rPr lang="en-US" dirty="0" smtClean="0"/>
              <a:t>Class</a:t>
            </a:r>
            <a:r>
              <a:rPr lang="en-US" dirty="0" smtClean="0">
                <a:sym typeface="Wingdings" panose="05000000000000000000" pitchFamily="2" charset="2"/>
              </a:rPr>
              <a:t> suspect, quasi-suspect, all others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Facial vs. facial neutrality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Discriminatory impact (effect) bi-variate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Discriminatory intent multi-variate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Gender claims seem to always go to intermediate scrutiny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Because of differences between men and women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Think back to the </a:t>
            </a:r>
            <a:r>
              <a:rPr lang="en-US" i="1" dirty="0" smtClean="0">
                <a:sym typeface="Wingdings" panose="05000000000000000000" pitchFamily="2" charset="2"/>
              </a:rPr>
              <a:t>Caroline Products</a:t>
            </a:r>
            <a:r>
              <a:rPr lang="en-US" dirty="0" smtClean="0">
                <a:sym typeface="Wingdings" panose="05000000000000000000" pitchFamily="2" charset="2"/>
              </a:rPr>
              <a:t> Footnote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Immutable characteristics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Insular minorities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Elected officials may not be trusted to protect their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5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 York City Transit Authority v. Beazer </a:t>
            </a:r>
            <a:r>
              <a:rPr lang="en-US" dirty="0" smtClean="0"/>
              <a:t>(1979)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New York City Transit Authority v. Beazer </a:t>
            </a:r>
            <a:r>
              <a:rPr lang="en-US" dirty="0"/>
              <a:t>(1979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Transit Authority would not hire those that used narcotics</a:t>
            </a:r>
          </a:p>
          <a:p>
            <a:pPr lvl="2"/>
            <a:r>
              <a:rPr lang="en-US" dirty="0" smtClean="0"/>
              <a:t>This included methadone</a:t>
            </a:r>
          </a:p>
          <a:p>
            <a:pPr lvl="2"/>
            <a:r>
              <a:rPr lang="en-US" dirty="0" smtClean="0"/>
              <a:t>The plaintiff challenged this law</a:t>
            </a:r>
          </a:p>
          <a:p>
            <a:pPr lvl="1"/>
            <a:r>
              <a:rPr lang="en-US" dirty="0" smtClean="0"/>
              <a:t>This was subject to rational basis review</a:t>
            </a:r>
            <a:r>
              <a:rPr lang="en-US" dirty="0" smtClean="0">
                <a:sym typeface="Wingdings" panose="05000000000000000000" pitchFamily="2" charset="2"/>
              </a:rPr>
              <a:t> methadone vs. non-methadone users</a:t>
            </a:r>
          </a:p>
          <a:p>
            <a:pPr lvl="2"/>
            <a:r>
              <a:rPr lang="en-US" dirty="0" smtClean="0"/>
              <a:t>Transit Authority said it was to maintain a capable and reliable workforce</a:t>
            </a:r>
            <a:r>
              <a:rPr lang="en-US" dirty="0" smtClean="0">
                <a:sym typeface="Wingdings" panose="05000000000000000000" pitchFamily="2" charset="2"/>
              </a:rPr>
              <a:t> safety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Safety, health and welfare as the strongest state arguments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They generally do not question the motive</a:t>
            </a:r>
            <a:endParaRPr lang="en-US" dirty="0" smtClean="0"/>
          </a:p>
          <a:p>
            <a:pPr lvl="2"/>
            <a:r>
              <a:rPr lang="en-US" dirty="0" smtClean="0"/>
              <a:t>There still needs to be a fit between the policy and the reason for it</a:t>
            </a:r>
          </a:p>
          <a:p>
            <a:pPr lvl="2"/>
            <a:r>
              <a:rPr lang="en-US" dirty="0" smtClean="0"/>
              <a:t>It can also be under or over inclusive </a:t>
            </a:r>
          </a:p>
          <a:p>
            <a:pPr lvl="1"/>
            <a:r>
              <a:rPr lang="en-US" dirty="0" smtClean="0"/>
              <a:t>Plaintiffs here argued that it also targeted minorities</a:t>
            </a:r>
          </a:p>
          <a:p>
            <a:pPr lvl="2"/>
            <a:r>
              <a:rPr lang="en-US" dirty="0" smtClean="0"/>
              <a:t>However, a 6-3 Court ruled it was for public safety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Cleburne v. Cleburne Living Center </a:t>
            </a:r>
            <a:r>
              <a:rPr lang="en-US" dirty="0"/>
              <a:t>(1985)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Plaintiff purchased a building with the intent to operate a group home for mentally retarded men and women</a:t>
            </a:r>
          </a:p>
          <a:p>
            <a:pPr lvl="2"/>
            <a:r>
              <a:rPr lang="en-US" dirty="0" smtClean="0"/>
              <a:t>She applies for a special permit for those “feeble minded”</a:t>
            </a:r>
          </a:p>
          <a:p>
            <a:pPr lvl="2"/>
            <a:r>
              <a:rPr lang="en-US" dirty="0" smtClean="0"/>
              <a:t>She was denied by the city and filed an appeal saying that the zoning ordinance discriminated against the mentally retarded and violated the Equal Protection Clause</a:t>
            </a:r>
          </a:p>
          <a:p>
            <a:pPr lvl="2"/>
            <a:r>
              <a:rPr lang="en-US" dirty="0" smtClean="0"/>
              <a:t>The district court upholds the decision based on rational basis, but the COA reverses</a:t>
            </a:r>
          </a:p>
          <a:p>
            <a:pPr lvl="2"/>
            <a:r>
              <a:rPr lang="en-US" dirty="0" smtClean="0"/>
              <a:t>They say that the mentally retarded should be subject to intermediate scrutiny</a:t>
            </a:r>
          </a:p>
          <a:p>
            <a:pPr lvl="3"/>
            <a:r>
              <a:rPr lang="en-US" dirty="0" smtClean="0"/>
              <a:t>Citing mistreatment and prejudice against them, immutable characteristic and lacking power</a:t>
            </a:r>
          </a:p>
          <a:p>
            <a:pPr lvl="1"/>
            <a:r>
              <a:rPr lang="en-US" dirty="0" smtClean="0"/>
              <a:t>White finds that they are not a suspect class and applies rational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Cleburne v. Cleburne Living </a:t>
            </a:r>
            <a:r>
              <a:rPr lang="en-US" i="1" dirty="0" smtClean="0"/>
              <a:t>Center-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the City of Cleburne</a:t>
            </a:r>
          </a:p>
          <a:p>
            <a:pPr lvl="2"/>
            <a:r>
              <a:rPr lang="en-US" dirty="0" smtClean="0"/>
              <a:t>The city has a legitimate interest in the location of this home</a:t>
            </a:r>
          </a:p>
          <a:p>
            <a:pPr lvl="2"/>
            <a:r>
              <a:rPr lang="en-US" dirty="0" smtClean="0"/>
              <a:t>It is across from a junior high school and in a flood plain</a:t>
            </a:r>
          </a:p>
          <a:p>
            <a:pPr lvl="1"/>
            <a:r>
              <a:rPr lang="en-US" dirty="0" smtClean="0"/>
              <a:t>For the Cleburne Living Center</a:t>
            </a:r>
          </a:p>
          <a:p>
            <a:pPr lvl="2"/>
            <a:r>
              <a:rPr lang="en-US" dirty="0" smtClean="0"/>
              <a:t>This violates equal protection under any standard</a:t>
            </a:r>
          </a:p>
          <a:p>
            <a:pPr lvl="2"/>
            <a:r>
              <a:rPr lang="en-US" dirty="0" smtClean="0"/>
              <a:t>This is based on prejudice against the mentally retarded</a:t>
            </a:r>
            <a:r>
              <a:rPr lang="en-US" dirty="0"/>
              <a:t> </a:t>
            </a:r>
            <a:r>
              <a:rPr lang="en-US" dirty="0" smtClean="0"/>
              <a:t>as many other uses are permitted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23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Cleburne v. Cleburne Living Center-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for a sort of unanimous Court (on this part)</a:t>
            </a:r>
          </a:p>
          <a:p>
            <a:pPr lvl="1"/>
            <a:r>
              <a:rPr lang="en-US" dirty="0" smtClean="0"/>
              <a:t>Home loses on quasi-suspect class argument, so it goes to rational basis</a:t>
            </a:r>
          </a:p>
          <a:p>
            <a:pPr lvl="2"/>
            <a:r>
              <a:rPr lang="en-US" dirty="0" smtClean="0"/>
              <a:t>The city does not require the same permit except for insane, feeble minded, alcoholics, drug addicts</a:t>
            </a:r>
            <a:r>
              <a:rPr lang="en-US" dirty="0" smtClean="0">
                <a:sym typeface="Wingdings" panose="05000000000000000000" pitchFamily="2" charset="2"/>
              </a:rPr>
              <a:t> other multiple dwelling facilities accepted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city loses under rational bases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This home poses no special threat to the city’s legitimate interests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Attitudes against th</a:t>
            </a:r>
            <a:r>
              <a:rPr lang="en-US" dirty="0" smtClean="0">
                <a:sym typeface="Wingdings" panose="05000000000000000000" pitchFamily="2" charset="2"/>
              </a:rPr>
              <a:t>e facility do not cut it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school they fear might have students harassing residents contains several students who are mentally retarded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and the 500 year flood plain argument is silly (my word)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If not for residents being mentally retarded the home would meet all other requirements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There was no proper fit between the zoning laws and legitimate objectives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36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Scrutiny- Burdening Minorities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Rational basis is deferential to the government, but not strict scrutiny</a:t>
            </a:r>
          </a:p>
          <a:p>
            <a:pPr lvl="1"/>
            <a:r>
              <a:rPr lang="en-US" dirty="0" smtClean="0"/>
              <a:t>When dealing with issues of racial minorities</a:t>
            </a:r>
          </a:p>
          <a:p>
            <a:pPr lvl="1"/>
            <a:r>
              <a:rPr lang="en-US" dirty="0" smtClean="0"/>
              <a:t>African-Americans get rigid protections of strict scrutiny</a:t>
            </a:r>
          </a:p>
          <a:p>
            <a:pPr lvl="1"/>
            <a:r>
              <a:rPr lang="en-US" dirty="0" smtClean="0"/>
              <a:t>Most rational basis challenges are denied</a:t>
            </a:r>
          </a:p>
          <a:p>
            <a:pPr lvl="1"/>
            <a:r>
              <a:rPr lang="en-US" dirty="0" smtClean="0"/>
              <a:t>Most challenges based on disadvantaging racial minorities are denied</a:t>
            </a:r>
          </a:p>
          <a:p>
            <a:pPr lvl="1"/>
            <a:endParaRPr lang="en-US" dirty="0"/>
          </a:p>
          <a:p>
            <a:r>
              <a:rPr lang="en-US" dirty="0" smtClean="0"/>
              <a:t>What about marriage between those of different races?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951" y="1930400"/>
            <a:ext cx="5581939" cy="4488809"/>
          </a:xfrm>
        </p:spPr>
      </p:pic>
    </p:spTree>
    <p:extLst>
      <p:ext uri="{BB962C8B-B14F-4D97-AF65-F5344CB8AC3E}">
        <p14:creationId xmlns:p14="http://schemas.microsoft.com/office/powerpoint/2010/main" val="13298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Loving v. Virginia </a:t>
            </a:r>
            <a:r>
              <a:rPr lang="en-US" dirty="0" smtClean="0"/>
              <a:t>(1967)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At the time, 16 states outlawed interracial marriage (several only recently repealed those laws as well</a:t>
            </a:r>
            <a:r>
              <a:rPr lang="en-US" dirty="0" smtClean="0">
                <a:sym typeface="Wingdings" panose="05000000000000000000" pitchFamily="2" charset="2"/>
              </a:rPr>
              <a:t> public opinion opposed strongly)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plaintiffs married in DC and were white and black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They moved back to Virginia and were charged with violating state law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judge said God prohibited interracial marriage by placing races on different continents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They were given a suspended sentence on the condition that they not return to Virginia for 25 years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ACLU and civil rights groups take up the case to challenge the law on the basis of the Equal Protection Clause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They lose at the Virginia Supreme Court and appeal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Note: This was not at all a facially neutral law</a:t>
            </a:r>
          </a:p>
        </p:txBody>
      </p:sp>
    </p:spTree>
    <p:extLst>
      <p:ext uri="{BB962C8B-B14F-4D97-AF65-F5344CB8AC3E}">
        <p14:creationId xmlns:p14="http://schemas.microsoft.com/office/powerpoint/2010/main" val="259032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1056</Words>
  <Application>Microsoft Office PowerPoint</Application>
  <PresentationFormat>Widescreen</PresentationFormat>
  <Paragraphs>126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Facet</vt:lpstr>
      <vt:lpstr> Lecture 40 Discrimination IV</vt:lpstr>
      <vt:lpstr>This Lecture</vt:lpstr>
      <vt:lpstr>Classifications Framework</vt:lpstr>
      <vt:lpstr>New York City Transit Authority v. Beazer (1979)</vt:lpstr>
      <vt:lpstr>Cleburne v. Cleburne Living Center (1985) </vt:lpstr>
      <vt:lpstr>Cleburne v. Cleburne Living Center- II</vt:lpstr>
      <vt:lpstr>Cleburne v. Cleburne Living Center- III</vt:lpstr>
      <vt:lpstr>Strict Scrutiny- Burdening Minorities</vt:lpstr>
      <vt:lpstr>Loving v. Virginia (1967)</vt:lpstr>
      <vt:lpstr>Loving v. Virginia- II</vt:lpstr>
      <vt:lpstr>Loving v. Virginia- III</vt:lpstr>
      <vt:lpstr>Washington v. Davis (1976)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40 Discrimination IV</dc:title>
  <dc:creator>Shawn Donahue</dc:creator>
  <cp:lastModifiedBy>Shawn Donahue</cp:lastModifiedBy>
  <cp:revision>13</cp:revision>
  <dcterms:created xsi:type="dcterms:W3CDTF">2017-05-16T07:39:24Z</dcterms:created>
  <dcterms:modified xsi:type="dcterms:W3CDTF">2017-05-18T06:00:15Z</dcterms:modified>
</cp:coreProperties>
</file>