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71" r:id="rId14"/>
    <p:sldId id="272" r:id="rId15"/>
    <p:sldId id="273" r:id="rId16"/>
    <p:sldId id="27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244107-B781-4B1A-A33C-DCA8D4C51E62}" type="datetimeFigureOut">
              <a:rPr lang="en-US" smtClean="0"/>
              <a:t>6/27/2016</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6AE4E5-3529-425A-B57B-0763CF9FEB04}" type="slidenum">
              <a:rPr lang="en-US" smtClean="0"/>
              <a:t>‹#›</a:t>
            </a:fld>
            <a:endParaRPr lang="en-US" dirty="0"/>
          </a:p>
        </p:txBody>
      </p:sp>
    </p:spTree>
    <p:extLst>
      <p:ext uri="{BB962C8B-B14F-4D97-AF65-F5344CB8AC3E}">
        <p14:creationId xmlns:p14="http://schemas.microsoft.com/office/powerpoint/2010/main" val="3218993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ED68293-B115-496F-8DDA-2080A00D0AE0}" type="slidenum">
              <a:rPr lang="en-US">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340667778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AE4E5-3529-425A-B57B-0763CF9FEB04}" type="slidenum">
              <a:rPr lang="en-US" smtClean="0"/>
              <a:t>10</a:t>
            </a:fld>
            <a:endParaRPr lang="en-US" dirty="0"/>
          </a:p>
        </p:txBody>
      </p:sp>
    </p:spTree>
    <p:extLst>
      <p:ext uri="{BB962C8B-B14F-4D97-AF65-F5344CB8AC3E}">
        <p14:creationId xmlns:p14="http://schemas.microsoft.com/office/powerpoint/2010/main" val="40678862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AE4E5-3529-425A-B57B-0763CF9FEB04}" type="slidenum">
              <a:rPr lang="en-US" smtClean="0"/>
              <a:t>11</a:t>
            </a:fld>
            <a:endParaRPr lang="en-US" dirty="0"/>
          </a:p>
        </p:txBody>
      </p:sp>
    </p:spTree>
    <p:extLst>
      <p:ext uri="{BB962C8B-B14F-4D97-AF65-F5344CB8AC3E}">
        <p14:creationId xmlns:p14="http://schemas.microsoft.com/office/powerpoint/2010/main" val="17456639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AE4E5-3529-425A-B57B-0763CF9FEB04}" type="slidenum">
              <a:rPr lang="en-US" smtClean="0"/>
              <a:t>12</a:t>
            </a:fld>
            <a:endParaRPr lang="en-US" dirty="0"/>
          </a:p>
        </p:txBody>
      </p:sp>
    </p:spTree>
    <p:extLst>
      <p:ext uri="{BB962C8B-B14F-4D97-AF65-F5344CB8AC3E}">
        <p14:creationId xmlns:p14="http://schemas.microsoft.com/office/powerpoint/2010/main" val="3216140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AE4E5-3529-425A-B57B-0763CF9FEB04}" type="slidenum">
              <a:rPr lang="en-US" smtClean="0"/>
              <a:t>13</a:t>
            </a:fld>
            <a:endParaRPr lang="en-US" dirty="0"/>
          </a:p>
        </p:txBody>
      </p:sp>
    </p:spTree>
    <p:extLst>
      <p:ext uri="{BB962C8B-B14F-4D97-AF65-F5344CB8AC3E}">
        <p14:creationId xmlns:p14="http://schemas.microsoft.com/office/powerpoint/2010/main" val="17637461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AE4E5-3529-425A-B57B-0763CF9FEB04}" type="slidenum">
              <a:rPr lang="en-US" smtClean="0"/>
              <a:t>14</a:t>
            </a:fld>
            <a:endParaRPr lang="en-US" dirty="0"/>
          </a:p>
        </p:txBody>
      </p:sp>
    </p:spTree>
    <p:extLst>
      <p:ext uri="{BB962C8B-B14F-4D97-AF65-F5344CB8AC3E}">
        <p14:creationId xmlns:p14="http://schemas.microsoft.com/office/powerpoint/2010/main" val="14638071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AE4E5-3529-425A-B57B-0763CF9FEB04}" type="slidenum">
              <a:rPr lang="en-US" smtClean="0"/>
              <a:t>15</a:t>
            </a:fld>
            <a:endParaRPr lang="en-US" dirty="0"/>
          </a:p>
        </p:txBody>
      </p:sp>
    </p:spTree>
    <p:extLst>
      <p:ext uri="{BB962C8B-B14F-4D97-AF65-F5344CB8AC3E}">
        <p14:creationId xmlns:p14="http://schemas.microsoft.com/office/powerpoint/2010/main" val="21716680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AE4E5-3529-425A-B57B-0763CF9FEB04}" type="slidenum">
              <a:rPr lang="en-US" smtClean="0"/>
              <a:t>16</a:t>
            </a:fld>
            <a:endParaRPr lang="en-US" dirty="0"/>
          </a:p>
        </p:txBody>
      </p:sp>
    </p:spTree>
    <p:extLst>
      <p:ext uri="{BB962C8B-B14F-4D97-AF65-F5344CB8AC3E}">
        <p14:creationId xmlns:p14="http://schemas.microsoft.com/office/powerpoint/2010/main" val="8637832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AE4E5-3529-425A-B57B-0763CF9FEB04}" type="slidenum">
              <a:rPr lang="en-US" smtClean="0"/>
              <a:t>2</a:t>
            </a:fld>
            <a:endParaRPr lang="en-US" dirty="0"/>
          </a:p>
        </p:txBody>
      </p:sp>
    </p:spTree>
    <p:extLst>
      <p:ext uri="{BB962C8B-B14F-4D97-AF65-F5344CB8AC3E}">
        <p14:creationId xmlns:p14="http://schemas.microsoft.com/office/powerpoint/2010/main" val="20041496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AE4E5-3529-425A-B57B-0763CF9FEB04}" type="slidenum">
              <a:rPr lang="en-US" smtClean="0"/>
              <a:t>3</a:t>
            </a:fld>
            <a:endParaRPr lang="en-US" dirty="0"/>
          </a:p>
        </p:txBody>
      </p:sp>
    </p:spTree>
    <p:extLst>
      <p:ext uri="{BB962C8B-B14F-4D97-AF65-F5344CB8AC3E}">
        <p14:creationId xmlns:p14="http://schemas.microsoft.com/office/powerpoint/2010/main" val="331020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AE4E5-3529-425A-B57B-0763CF9FEB04}" type="slidenum">
              <a:rPr lang="en-US" smtClean="0"/>
              <a:t>4</a:t>
            </a:fld>
            <a:endParaRPr lang="en-US" dirty="0"/>
          </a:p>
        </p:txBody>
      </p:sp>
    </p:spTree>
    <p:extLst>
      <p:ext uri="{BB962C8B-B14F-4D97-AF65-F5344CB8AC3E}">
        <p14:creationId xmlns:p14="http://schemas.microsoft.com/office/powerpoint/2010/main" val="32279302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AE4E5-3529-425A-B57B-0763CF9FEB04}" type="slidenum">
              <a:rPr lang="en-US" smtClean="0"/>
              <a:t>5</a:t>
            </a:fld>
            <a:endParaRPr lang="en-US" dirty="0"/>
          </a:p>
        </p:txBody>
      </p:sp>
    </p:spTree>
    <p:extLst>
      <p:ext uri="{BB962C8B-B14F-4D97-AF65-F5344CB8AC3E}">
        <p14:creationId xmlns:p14="http://schemas.microsoft.com/office/powerpoint/2010/main" val="27134970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AE4E5-3529-425A-B57B-0763CF9FEB04}" type="slidenum">
              <a:rPr lang="en-US" smtClean="0"/>
              <a:t>6</a:t>
            </a:fld>
            <a:endParaRPr lang="en-US" dirty="0"/>
          </a:p>
        </p:txBody>
      </p:sp>
    </p:spTree>
    <p:extLst>
      <p:ext uri="{BB962C8B-B14F-4D97-AF65-F5344CB8AC3E}">
        <p14:creationId xmlns:p14="http://schemas.microsoft.com/office/powerpoint/2010/main" val="364015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AE4E5-3529-425A-B57B-0763CF9FEB04}" type="slidenum">
              <a:rPr lang="en-US" smtClean="0"/>
              <a:t>7</a:t>
            </a:fld>
            <a:endParaRPr lang="en-US" dirty="0"/>
          </a:p>
        </p:txBody>
      </p:sp>
    </p:spTree>
    <p:extLst>
      <p:ext uri="{BB962C8B-B14F-4D97-AF65-F5344CB8AC3E}">
        <p14:creationId xmlns:p14="http://schemas.microsoft.com/office/powerpoint/2010/main" val="11710708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AE4E5-3529-425A-B57B-0763CF9FEB04}" type="slidenum">
              <a:rPr lang="en-US" smtClean="0"/>
              <a:t>8</a:t>
            </a:fld>
            <a:endParaRPr lang="en-US" dirty="0"/>
          </a:p>
        </p:txBody>
      </p:sp>
    </p:spTree>
    <p:extLst>
      <p:ext uri="{BB962C8B-B14F-4D97-AF65-F5344CB8AC3E}">
        <p14:creationId xmlns:p14="http://schemas.microsoft.com/office/powerpoint/2010/main" val="1898300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56AE4E5-3529-425A-B57B-0763CF9FEB04}" type="slidenum">
              <a:rPr lang="en-US" smtClean="0"/>
              <a:t>9</a:t>
            </a:fld>
            <a:endParaRPr lang="en-US" dirty="0"/>
          </a:p>
        </p:txBody>
      </p:sp>
    </p:spTree>
    <p:extLst>
      <p:ext uri="{BB962C8B-B14F-4D97-AF65-F5344CB8AC3E}">
        <p14:creationId xmlns:p14="http://schemas.microsoft.com/office/powerpoint/2010/main" val="14365730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2692320-380A-4F31-AB7C-E9A4F2513A0E}" type="datetimeFigureOut">
              <a:rPr lang="en-US" smtClean="0">
                <a:solidFill>
                  <a:prstClr val="black">
                    <a:tint val="75000"/>
                  </a:prstClr>
                </a:solidFill>
              </a:rPr>
              <a:pPr/>
              <a:t>6/27/2016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D9DBA5C-6BA7-4601-A3CA-D279ACDF8302}"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686894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692320-380A-4F31-AB7C-E9A4F2513A0E}" type="datetimeFigureOut">
              <a:rPr lang="en-US" smtClean="0">
                <a:solidFill>
                  <a:prstClr val="black">
                    <a:tint val="75000"/>
                  </a:prstClr>
                </a:solidFill>
              </a:rPr>
              <a:pPr/>
              <a:t>6/27/2016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D9DBA5C-6BA7-4601-A3CA-D279ACDF8302}"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2760564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692320-380A-4F31-AB7C-E9A4F2513A0E}" type="datetimeFigureOut">
              <a:rPr lang="en-US" smtClean="0">
                <a:solidFill>
                  <a:prstClr val="black">
                    <a:tint val="75000"/>
                  </a:prstClr>
                </a:solidFill>
              </a:rPr>
              <a:pPr/>
              <a:t>6/27/2016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D9DBA5C-6BA7-4601-A3CA-D279ACDF8302}" type="slidenum">
              <a:rPr lang="en-US" smtClean="0">
                <a:solidFill>
                  <a:srgbClr val="90C226"/>
                </a:solidFill>
              </a:rPr>
              <a:pPr/>
              <a:t>‹#›</a:t>
            </a:fld>
            <a:endParaRPr lang="en-US" dirty="0">
              <a:solidFill>
                <a:srgbClr val="90C226"/>
              </a:solidFill>
            </a:endParaRP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endParaRPr lang="en-US" dirty="0">
              <a:solidFill>
                <a:srgbClr val="90C226">
                  <a:lumMod val="60000"/>
                  <a:lumOff val="40000"/>
                </a:srgbClr>
              </a:solidFill>
              <a:latin typeface="Arial"/>
            </a:endParaRPr>
          </a:p>
        </p:txBody>
      </p:sp>
    </p:spTree>
    <p:extLst>
      <p:ext uri="{BB962C8B-B14F-4D97-AF65-F5344CB8AC3E}">
        <p14:creationId xmlns:p14="http://schemas.microsoft.com/office/powerpoint/2010/main" val="37959930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692320-380A-4F31-AB7C-E9A4F2513A0E}" type="datetimeFigureOut">
              <a:rPr lang="en-US" smtClean="0">
                <a:solidFill>
                  <a:prstClr val="black">
                    <a:tint val="75000"/>
                  </a:prstClr>
                </a:solidFill>
              </a:rPr>
              <a:pPr/>
              <a:t>6/27/2016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D9DBA5C-6BA7-4601-A3CA-D279ACDF8302}"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1912126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692320-380A-4F31-AB7C-E9A4F2513A0E}" type="datetimeFigureOut">
              <a:rPr lang="en-US" smtClean="0">
                <a:solidFill>
                  <a:prstClr val="black">
                    <a:tint val="75000"/>
                  </a:prstClr>
                </a:solidFill>
              </a:rPr>
              <a:pPr/>
              <a:t>6/27/2016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D9DBA5C-6BA7-4601-A3CA-D279ACDF8302}" type="slidenum">
              <a:rPr lang="en-US" smtClean="0">
                <a:solidFill>
                  <a:srgbClr val="90C226"/>
                </a:solidFill>
              </a:rPr>
              <a:pPr/>
              <a:t>‹#›</a:t>
            </a:fld>
            <a:endParaRPr lang="en-US" dirty="0">
              <a:solidFill>
                <a:srgbClr val="90C226"/>
              </a:solidFill>
            </a:endParaRP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r>
              <a:rPr lang="en-US" sz="8000" dirty="0">
                <a:ln w="3175" cmpd="sng">
                  <a:noFill/>
                </a:ln>
                <a:solidFill>
                  <a:srgbClr val="90C226">
                    <a:lumMod val="60000"/>
                    <a:lumOff val="40000"/>
                  </a:srgbClr>
                </a:solidFill>
                <a:latin typeface="Arial"/>
              </a:rPr>
              <a:t>”</a:t>
            </a:r>
          </a:p>
        </p:txBody>
      </p:sp>
    </p:spTree>
    <p:extLst>
      <p:ext uri="{BB962C8B-B14F-4D97-AF65-F5344CB8AC3E}">
        <p14:creationId xmlns:p14="http://schemas.microsoft.com/office/powerpoint/2010/main" val="35600529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692320-380A-4F31-AB7C-E9A4F2513A0E}" type="datetimeFigureOut">
              <a:rPr lang="en-US" smtClean="0">
                <a:solidFill>
                  <a:prstClr val="black">
                    <a:tint val="75000"/>
                  </a:prstClr>
                </a:solidFill>
              </a:rPr>
              <a:pPr/>
              <a:t>6/27/2016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D9DBA5C-6BA7-4601-A3CA-D279ACDF8302}"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903711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692320-380A-4F31-AB7C-E9A4F2513A0E}" type="datetimeFigureOut">
              <a:rPr lang="en-US" smtClean="0">
                <a:solidFill>
                  <a:prstClr val="black">
                    <a:tint val="75000"/>
                  </a:prstClr>
                </a:solidFill>
              </a:rPr>
              <a:pPr/>
              <a:t>6/27/2016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D9DBA5C-6BA7-4601-A3CA-D279ACDF8302}"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5466082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692320-380A-4F31-AB7C-E9A4F2513A0E}" type="datetimeFigureOut">
              <a:rPr lang="en-US" smtClean="0">
                <a:solidFill>
                  <a:prstClr val="black">
                    <a:tint val="75000"/>
                  </a:prstClr>
                </a:solidFill>
              </a:rPr>
              <a:pPr/>
              <a:t>6/27/2016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D9DBA5C-6BA7-4601-A3CA-D279ACDF8302}"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7044967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692320-380A-4F31-AB7C-E9A4F2513A0E}" type="datetimeFigureOut">
              <a:rPr lang="en-US" smtClean="0">
                <a:solidFill>
                  <a:prstClr val="black">
                    <a:tint val="75000"/>
                  </a:prstClr>
                </a:solidFill>
              </a:rPr>
              <a:pPr/>
              <a:t>6/27/2016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D9DBA5C-6BA7-4601-A3CA-D279ACDF8302}"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7141678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692320-380A-4F31-AB7C-E9A4F2513A0E}" type="datetimeFigureOut">
              <a:rPr lang="en-US" smtClean="0">
                <a:solidFill>
                  <a:prstClr val="black">
                    <a:tint val="75000"/>
                  </a:prstClr>
                </a:solidFill>
              </a:rPr>
              <a:pPr/>
              <a:t>6/27/2016</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5D9DBA5C-6BA7-4601-A3CA-D279ACDF8302}"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4086766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2692320-380A-4F31-AB7C-E9A4F2513A0E}" type="datetimeFigureOut">
              <a:rPr lang="en-US" smtClean="0">
                <a:solidFill>
                  <a:prstClr val="black">
                    <a:tint val="75000"/>
                  </a:prstClr>
                </a:solidFill>
              </a:rPr>
              <a:pPr/>
              <a:t>6/27/2016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D9DBA5C-6BA7-4601-A3CA-D279ACDF8302}"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2991010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692320-380A-4F31-AB7C-E9A4F2513A0E}" type="datetimeFigureOut">
              <a:rPr lang="en-US" smtClean="0">
                <a:solidFill>
                  <a:prstClr val="black">
                    <a:tint val="75000"/>
                  </a:prstClr>
                </a:solidFill>
              </a:rPr>
              <a:pPr/>
              <a:t>6/27/2016</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5D9DBA5C-6BA7-4601-A3CA-D279ACDF8302}"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461401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2692320-380A-4F31-AB7C-E9A4F2513A0E}" type="datetimeFigureOut">
              <a:rPr lang="en-US" smtClean="0">
                <a:solidFill>
                  <a:prstClr val="black">
                    <a:tint val="75000"/>
                  </a:prstClr>
                </a:solidFill>
              </a:rPr>
              <a:pPr/>
              <a:t>6/27/2016</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5D9DBA5C-6BA7-4601-A3CA-D279ACDF8302}"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5958758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692320-380A-4F31-AB7C-E9A4F2513A0E}" type="datetimeFigureOut">
              <a:rPr lang="en-US" smtClean="0">
                <a:solidFill>
                  <a:prstClr val="black">
                    <a:tint val="75000"/>
                  </a:prstClr>
                </a:solidFill>
              </a:rPr>
              <a:pPr/>
              <a:t>6/27/2016</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5D9DBA5C-6BA7-4601-A3CA-D279ACDF8302}"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1291054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692320-380A-4F31-AB7C-E9A4F2513A0E}" type="datetimeFigureOut">
              <a:rPr lang="en-US" smtClean="0">
                <a:solidFill>
                  <a:prstClr val="black">
                    <a:tint val="75000"/>
                  </a:prstClr>
                </a:solidFill>
              </a:rPr>
              <a:pPr/>
              <a:t>6/27/2016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D9DBA5C-6BA7-4601-A3CA-D279ACDF8302}"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12193651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692320-380A-4F31-AB7C-E9A4F2513A0E}" type="datetimeFigureOut">
              <a:rPr lang="en-US" smtClean="0">
                <a:solidFill>
                  <a:prstClr val="black">
                    <a:tint val="75000"/>
                  </a:prstClr>
                </a:solidFill>
              </a:rPr>
              <a:pPr/>
              <a:t>6/27/2016</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5D9DBA5C-6BA7-4601-A3CA-D279ACDF8302}"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01558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2692320-380A-4F31-AB7C-E9A4F2513A0E}" type="datetimeFigureOut">
              <a:rPr lang="en-US" smtClean="0">
                <a:solidFill>
                  <a:prstClr val="black">
                    <a:tint val="75000"/>
                  </a:prstClr>
                </a:solidFill>
              </a:rPr>
              <a:pPr/>
              <a:t>6/27/2016</a:t>
            </a:fld>
            <a:endParaRPr lang="en-US" dirty="0">
              <a:solidFill>
                <a:prstClr val="black">
                  <a:tint val="75000"/>
                </a:prstClr>
              </a:solidFill>
            </a:endParaRP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5D9DBA5C-6BA7-4601-A3CA-D279ACDF8302}" type="slidenum">
              <a:rPr lang="en-US" smtClean="0">
                <a:solidFill>
                  <a:srgbClr val="90C226"/>
                </a:solidFill>
              </a:rPr>
              <a:pPr/>
              <a:t>‹#›</a:t>
            </a:fld>
            <a:endParaRPr lang="en-US" dirty="0">
              <a:solidFill>
                <a:srgbClr val="90C226"/>
              </a:solidFill>
            </a:endParaRPr>
          </a:p>
        </p:txBody>
      </p:sp>
    </p:spTree>
    <p:extLst>
      <p:ext uri="{BB962C8B-B14F-4D97-AF65-F5344CB8AC3E}">
        <p14:creationId xmlns:p14="http://schemas.microsoft.com/office/powerpoint/2010/main" val="3672307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07067" y="2404531"/>
            <a:ext cx="7766936" cy="1646302"/>
          </a:xfrm>
        </p:spPr>
        <p:txBody>
          <a:bodyPr/>
          <a:lstStyle/>
          <a:p>
            <a:r>
              <a:rPr lang="en-US" dirty="0" smtClean="0"/>
              <a:t>Lecture </a:t>
            </a:r>
            <a:r>
              <a:rPr lang="en-US" dirty="0" smtClean="0"/>
              <a:t>46</a:t>
            </a:r>
            <a:r>
              <a:rPr lang="en-US" dirty="0" smtClean="0"/>
              <a:t/>
            </a:r>
            <a:br>
              <a:rPr lang="en-US" dirty="0" smtClean="0"/>
            </a:br>
            <a:r>
              <a:rPr lang="en-US" dirty="0" smtClean="0"/>
              <a:t>Economic Substantive Due Process</a:t>
            </a:r>
            <a:endParaRPr lang="en-US" dirty="0"/>
          </a:p>
        </p:txBody>
      </p:sp>
      <p:sp>
        <p:nvSpPr>
          <p:cNvPr id="3" name="Subtitle 2"/>
          <p:cNvSpPr>
            <a:spLocks noGrp="1"/>
          </p:cNvSpPr>
          <p:nvPr>
            <p:ph type="subTitle" idx="1"/>
          </p:nvPr>
        </p:nvSpPr>
        <p:spPr/>
        <p:txBody>
          <a:bodyPr/>
          <a:lstStyle/>
          <a:p>
            <a:r>
              <a:rPr lang="en-US" dirty="0" smtClean="0"/>
              <a:t>Part </a:t>
            </a:r>
            <a:r>
              <a:rPr lang="en-US" dirty="0"/>
              <a:t>5</a:t>
            </a:r>
            <a:r>
              <a:rPr lang="en-US" dirty="0" smtClean="0"/>
              <a:t>: </a:t>
            </a:r>
            <a:r>
              <a:rPr lang="en-US" dirty="0" smtClean="0"/>
              <a:t>The </a:t>
            </a:r>
            <a:r>
              <a:rPr lang="en-US" dirty="0" smtClean="0"/>
              <a:t>New Deal and Decline</a:t>
            </a:r>
            <a:endParaRPr lang="en-US" dirty="0" smtClean="0"/>
          </a:p>
        </p:txBody>
      </p:sp>
    </p:spTree>
    <p:extLst>
      <p:ext uri="{BB962C8B-B14F-4D97-AF65-F5344CB8AC3E}">
        <p14:creationId xmlns:p14="http://schemas.microsoft.com/office/powerpoint/2010/main" val="17573945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West Coast Hotel v. </a:t>
            </a:r>
            <a:r>
              <a:rPr lang="en-US" i="1" dirty="0" smtClean="0"/>
              <a:t>Parrish- </a:t>
            </a:r>
            <a:r>
              <a:rPr lang="en-US" dirty="0" smtClean="0"/>
              <a:t>II</a:t>
            </a:r>
            <a:endParaRPr lang="en-US" dirty="0"/>
          </a:p>
        </p:txBody>
      </p:sp>
      <p:sp>
        <p:nvSpPr>
          <p:cNvPr id="3" name="Content Placeholder 2"/>
          <p:cNvSpPr>
            <a:spLocks noGrp="1"/>
          </p:cNvSpPr>
          <p:nvPr>
            <p:ph idx="1"/>
          </p:nvPr>
        </p:nvSpPr>
        <p:spPr/>
        <p:txBody>
          <a:bodyPr/>
          <a:lstStyle/>
          <a:p>
            <a:r>
              <a:rPr lang="en-US" dirty="0" smtClean="0"/>
              <a:t>Arguments </a:t>
            </a:r>
          </a:p>
          <a:p>
            <a:pPr lvl="1"/>
            <a:r>
              <a:rPr lang="en-US" dirty="0" smtClean="0"/>
              <a:t>For West Coast Hotel (strike down law)</a:t>
            </a:r>
          </a:p>
          <a:p>
            <a:pPr lvl="2"/>
            <a:r>
              <a:rPr lang="en-US" i="1" dirty="0" smtClean="0"/>
              <a:t>Adkins </a:t>
            </a:r>
            <a:r>
              <a:rPr lang="en-US" dirty="0" smtClean="0"/>
              <a:t>struck down a similar regulation under the 5</a:t>
            </a:r>
            <a:r>
              <a:rPr lang="en-US" baseline="30000" dirty="0" smtClean="0"/>
              <a:t>th</a:t>
            </a:r>
            <a:r>
              <a:rPr lang="en-US" dirty="0" smtClean="0"/>
              <a:t> Amendment</a:t>
            </a:r>
            <a:r>
              <a:rPr lang="en-US" i="1" dirty="0" smtClean="0"/>
              <a:t>, </a:t>
            </a:r>
            <a:r>
              <a:rPr lang="en-US" dirty="0" smtClean="0"/>
              <a:t>and the claims are more or less identical</a:t>
            </a:r>
          </a:p>
          <a:p>
            <a:pPr lvl="2"/>
            <a:r>
              <a:rPr lang="en-US" i="1" dirty="0" smtClean="0"/>
              <a:t>Tipaldo </a:t>
            </a:r>
            <a:r>
              <a:rPr lang="en-US" dirty="0" smtClean="0"/>
              <a:t>also overturned a similar law applied to women</a:t>
            </a:r>
          </a:p>
          <a:p>
            <a:pPr lvl="2"/>
            <a:r>
              <a:rPr lang="en-US" dirty="0" smtClean="0"/>
              <a:t>These cases should control </a:t>
            </a:r>
          </a:p>
          <a:p>
            <a:pPr lvl="1"/>
            <a:r>
              <a:rPr lang="en-US" dirty="0" smtClean="0"/>
              <a:t>For Parrish (uphold the law- pay her the $$$)</a:t>
            </a:r>
          </a:p>
          <a:p>
            <a:pPr lvl="2"/>
            <a:r>
              <a:rPr lang="en-US" dirty="0" smtClean="0"/>
              <a:t>The Washington legislature is who decides what the public welfare is</a:t>
            </a:r>
            <a:r>
              <a:rPr lang="en-US" dirty="0"/>
              <a:t> </a:t>
            </a:r>
            <a:r>
              <a:rPr lang="en-US" dirty="0" smtClean="0"/>
              <a:t>and they decided it would be served by a minimum wage</a:t>
            </a:r>
          </a:p>
          <a:p>
            <a:pPr lvl="2"/>
            <a:r>
              <a:rPr lang="en-US" i="1" dirty="0" smtClean="0"/>
              <a:t>Adkins </a:t>
            </a:r>
            <a:r>
              <a:rPr lang="en-US" dirty="0" smtClean="0"/>
              <a:t>does not apply because state’s police powers are broader than the federal</a:t>
            </a:r>
          </a:p>
          <a:p>
            <a:pPr lvl="2"/>
            <a:r>
              <a:rPr lang="en-US" dirty="0" smtClean="0"/>
              <a:t>There should be a presumption of constitutionality</a:t>
            </a:r>
          </a:p>
          <a:p>
            <a:pPr marL="914400" lvl="2" indent="0">
              <a:buNone/>
            </a:pPr>
            <a:endParaRPr lang="en-US" dirty="0" smtClean="0"/>
          </a:p>
        </p:txBody>
      </p:sp>
    </p:spTree>
    <p:extLst>
      <p:ext uri="{BB962C8B-B14F-4D97-AF65-F5344CB8AC3E}">
        <p14:creationId xmlns:p14="http://schemas.microsoft.com/office/powerpoint/2010/main" val="28132865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West Coast Hotel v. Parrish- </a:t>
            </a:r>
            <a:r>
              <a:rPr lang="en-US" dirty="0" smtClean="0"/>
              <a:t>III</a:t>
            </a:r>
            <a:endParaRPr lang="en-US" dirty="0"/>
          </a:p>
        </p:txBody>
      </p:sp>
      <p:sp>
        <p:nvSpPr>
          <p:cNvPr id="3" name="Content Placeholder 2"/>
          <p:cNvSpPr>
            <a:spLocks noGrp="1"/>
          </p:cNvSpPr>
          <p:nvPr>
            <p:ph idx="1"/>
          </p:nvPr>
        </p:nvSpPr>
        <p:spPr>
          <a:xfrm>
            <a:off x="677333" y="1745673"/>
            <a:ext cx="8726439" cy="4295689"/>
          </a:xfrm>
        </p:spPr>
        <p:txBody>
          <a:bodyPr>
            <a:normAutofit/>
          </a:bodyPr>
          <a:lstStyle/>
          <a:p>
            <a:r>
              <a:rPr lang="en-US" dirty="0" smtClean="0"/>
              <a:t>Chief Justice Hughes, writing for a 5-4 Court</a:t>
            </a:r>
          </a:p>
          <a:p>
            <a:pPr lvl="1"/>
            <a:r>
              <a:rPr lang="en-US" i="1" dirty="0" smtClean="0"/>
              <a:t>Adkins </a:t>
            </a:r>
            <a:r>
              <a:rPr lang="en-US" dirty="0" smtClean="0"/>
              <a:t>is explicitly overruled</a:t>
            </a:r>
          </a:p>
          <a:p>
            <a:pPr lvl="1"/>
            <a:r>
              <a:rPr lang="en-US" dirty="0" smtClean="0"/>
              <a:t>Roberts switches his vote again</a:t>
            </a:r>
          </a:p>
          <a:p>
            <a:pPr lvl="1"/>
            <a:r>
              <a:rPr lang="en-US" dirty="0" smtClean="0"/>
              <a:t>This was one of the White Monday cases</a:t>
            </a:r>
          </a:p>
          <a:p>
            <a:pPr lvl="1"/>
            <a:r>
              <a:rPr lang="en-US" dirty="0" smtClean="0"/>
              <a:t>Liberty is subject to regulation for health, safety, morals and general welfare</a:t>
            </a:r>
          </a:p>
          <a:p>
            <a:pPr lvl="2"/>
            <a:r>
              <a:rPr lang="en-US" dirty="0" smtClean="0"/>
              <a:t>There is not absolute freedom to contract</a:t>
            </a:r>
          </a:p>
          <a:p>
            <a:pPr lvl="2"/>
            <a:r>
              <a:rPr lang="en-US" dirty="0" smtClean="0"/>
              <a:t>The statute does not compel anyone to do anything, just not pay wages below that amount</a:t>
            </a:r>
          </a:p>
          <a:p>
            <a:pPr lvl="2"/>
            <a:r>
              <a:rPr lang="en-US" dirty="0" smtClean="0"/>
              <a:t>This was to ensure minimum standards of living</a:t>
            </a:r>
          </a:p>
          <a:p>
            <a:pPr lvl="2"/>
            <a:r>
              <a:rPr lang="en-US" dirty="0" smtClean="0"/>
              <a:t>Employers and employees were not completely free in negotiations</a:t>
            </a:r>
          </a:p>
          <a:p>
            <a:pPr lvl="2"/>
            <a:r>
              <a:rPr lang="en-US" dirty="0" smtClean="0"/>
              <a:t>The Great Depression helps to justify this law</a:t>
            </a:r>
          </a:p>
          <a:p>
            <a:pPr lvl="2"/>
            <a:r>
              <a:rPr lang="en-US" dirty="0" smtClean="0"/>
              <a:t>They continue with </a:t>
            </a:r>
            <a:r>
              <a:rPr lang="en-US" i="1" dirty="0" smtClean="0"/>
              <a:t>Muller </a:t>
            </a:r>
            <a:r>
              <a:rPr lang="en-US" dirty="0" smtClean="0"/>
              <a:t>on the role of women</a:t>
            </a:r>
          </a:p>
          <a:p>
            <a:pPr lvl="2"/>
            <a:r>
              <a:rPr lang="en-US" dirty="0" smtClean="0"/>
              <a:t>The effect is to make this more of a rational basis test</a:t>
            </a:r>
          </a:p>
          <a:p>
            <a:pPr lvl="1"/>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837" y="0"/>
            <a:ext cx="3080163" cy="3593523"/>
          </a:xfrm>
          <a:prstGeom prst="rect">
            <a:avLst/>
          </a:prstGeom>
        </p:spPr>
      </p:pic>
    </p:spTree>
    <p:extLst>
      <p:ext uri="{BB962C8B-B14F-4D97-AF65-F5344CB8AC3E}">
        <p14:creationId xmlns:p14="http://schemas.microsoft.com/office/powerpoint/2010/main" val="7940916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West Coast Hotel v. Parrish- </a:t>
            </a:r>
            <a:r>
              <a:rPr lang="en-US" dirty="0" smtClean="0"/>
              <a:t>IV</a:t>
            </a:r>
            <a:endParaRPr lang="en-US" dirty="0"/>
          </a:p>
        </p:txBody>
      </p:sp>
      <p:sp>
        <p:nvSpPr>
          <p:cNvPr id="3" name="Content Placeholder 2"/>
          <p:cNvSpPr>
            <a:spLocks noGrp="1"/>
          </p:cNvSpPr>
          <p:nvPr>
            <p:ph idx="1"/>
          </p:nvPr>
        </p:nvSpPr>
        <p:spPr/>
        <p:txBody>
          <a:bodyPr/>
          <a:lstStyle/>
          <a:p>
            <a:r>
              <a:rPr lang="en-US" dirty="0" smtClean="0"/>
              <a:t>Sutherland, J. dissenting</a:t>
            </a:r>
          </a:p>
          <a:p>
            <a:pPr lvl="1"/>
            <a:r>
              <a:rPr lang="en-US" dirty="0" smtClean="0"/>
              <a:t>Joined by McReynolds, Butler and Van Devanter</a:t>
            </a:r>
          </a:p>
          <a:p>
            <a:pPr lvl="1"/>
            <a:r>
              <a:rPr lang="en-US" dirty="0" smtClean="0"/>
              <a:t>The Court failed to follow precedent</a:t>
            </a:r>
          </a:p>
          <a:p>
            <a:pPr lvl="2"/>
            <a:r>
              <a:rPr lang="en-US" dirty="0" smtClean="0"/>
              <a:t>He argues against judicial deference</a:t>
            </a:r>
          </a:p>
          <a:p>
            <a:pPr lvl="2"/>
            <a:r>
              <a:rPr lang="en-US" dirty="0" smtClean="0"/>
              <a:t>The Constitution does not change with the ebb and flow of events</a:t>
            </a:r>
          </a:p>
          <a:p>
            <a:pPr lvl="2"/>
            <a:r>
              <a:rPr lang="en-US" dirty="0" smtClean="0"/>
              <a:t>He rejects the living constitution doctrine</a:t>
            </a:r>
          </a:p>
          <a:p>
            <a:pPr lvl="2"/>
            <a:endParaRPr lang="en-US" dirty="0"/>
          </a:p>
        </p:txBody>
      </p:sp>
    </p:spTree>
    <p:extLst>
      <p:ext uri="{BB962C8B-B14F-4D97-AF65-F5344CB8AC3E}">
        <p14:creationId xmlns:p14="http://schemas.microsoft.com/office/powerpoint/2010/main" val="420579710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Williamson v. Lee Optical Company </a:t>
            </a:r>
            <a:r>
              <a:rPr lang="en-US" dirty="0" smtClean="0"/>
              <a:t>(1955)</a:t>
            </a:r>
            <a:endParaRPr lang="en-US" i="1" dirty="0"/>
          </a:p>
        </p:txBody>
      </p:sp>
      <p:sp>
        <p:nvSpPr>
          <p:cNvPr id="3" name="Content Placeholder 2"/>
          <p:cNvSpPr>
            <a:spLocks noGrp="1"/>
          </p:cNvSpPr>
          <p:nvPr>
            <p:ph idx="1"/>
          </p:nvPr>
        </p:nvSpPr>
        <p:spPr/>
        <p:txBody>
          <a:bodyPr/>
          <a:lstStyle/>
          <a:p>
            <a:r>
              <a:rPr lang="en-US" i="1" dirty="0"/>
              <a:t>Williamson v. Lee Optical Company </a:t>
            </a:r>
            <a:r>
              <a:rPr lang="en-US" dirty="0"/>
              <a:t>(1955</a:t>
            </a:r>
            <a:r>
              <a:rPr lang="en-US" dirty="0" smtClean="0"/>
              <a:t>)</a:t>
            </a:r>
          </a:p>
          <a:p>
            <a:pPr lvl="1"/>
            <a:r>
              <a:rPr lang="en-US" dirty="0" smtClean="0"/>
              <a:t>Background</a:t>
            </a:r>
          </a:p>
          <a:p>
            <a:pPr lvl="2"/>
            <a:r>
              <a:rPr lang="en-US" dirty="0" smtClean="0"/>
              <a:t>Oklahoma had a law that made it illegal for anyone other than an ophthalmologist or optometrist to fit, adjust, or apply lenses framers or any other things to the face</a:t>
            </a:r>
          </a:p>
          <a:p>
            <a:pPr lvl="2"/>
            <a:r>
              <a:rPr lang="en-US" dirty="0" smtClean="0"/>
              <a:t>This company challenged it is as having no reasonable reason to public health </a:t>
            </a:r>
          </a:p>
          <a:p>
            <a:pPr lvl="2"/>
            <a:r>
              <a:rPr lang="en-US" dirty="0" smtClean="0"/>
              <a:t>It violated its right to perform its craft</a:t>
            </a:r>
          </a:p>
          <a:p>
            <a:pPr lvl="1"/>
            <a:r>
              <a:rPr lang="en-US" dirty="0" smtClean="0"/>
              <a:t>Question</a:t>
            </a:r>
          </a:p>
          <a:p>
            <a:pPr lvl="2"/>
            <a:r>
              <a:rPr lang="en-US" dirty="0"/>
              <a:t>Did the Oklahoma law violate the Due Process Clause of the Fourteenth Amendment?</a:t>
            </a:r>
            <a:endParaRPr lang="en-US" dirty="0" smtClean="0"/>
          </a:p>
        </p:txBody>
      </p:sp>
    </p:spTree>
    <p:extLst>
      <p:ext uri="{BB962C8B-B14F-4D97-AF65-F5344CB8AC3E}">
        <p14:creationId xmlns:p14="http://schemas.microsoft.com/office/powerpoint/2010/main" val="275097882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Williamson v. Lee Optical </a:t>
            </a:r>
            <a:r>
              <a:rPr lang="en-US" i="1" dirty="0" smtClean="0"/>
              <a:t>Company- </a:t>
            </a:r>
            <a:r>
              <a:rPr lang="en-US" dirty="0" smtClean="0"/>
              <a:t>II</a:t>
            </a:r>
            <a:endParaRPr lang="en-US" dirty="0"/>
          </a:p>
        </p:txBody>
      </p:sp>
      <p:sp>
        <p:nvSpPr>
          <p:cNvPr id="3" name="Content Placeholder 2"/>
          <p:cNvSpPr>
            <a:spLocks noGrp="1"/>
          </p:cNvSpPr>
          <p:nvPr>
            <p:ph idx="1"/>
          </p:nvPr>
        </p:nvSpPr>
        <p:spPr/>
        <p:txBody>
          <a:bodyPr/>
          <a:lstStyle/>
          <a:p>
            <a:r>
              <a:rPr lang="en-US" dirty="0" smtClean="0"/>
              <a:t>Arguments</a:t>
            </a:r>
          </a:p>
          <a:p>
            <a:pPr lvl="1"/>
            <a:r>
              <a:rPr lang="en-US" dirty="0" smtClean="0"/>
              <a:t>For Oklahoma (uphold the law)</a:t>
            </a:r>
          </a:p>
          <a:p>
            <a:pPr lvl="2"/>
            <a:r>
              <a:rPr lang="en-US" dirty="0" smtClean="0"/>
              <a:t>This is a matter of public health</a:t>
            </a:r>
            <a:r>
              <a:rPr lang="en-US" dirty="0" smtClean="0">
                <a:sym typeface="Wingdings" panose="05000000000000000000" pitchFamily="2" charset="2"/>
              </a:rPr>
              <a:t> provide citizens with the best vision care possible</a:t>
            </a:r>
          </a:p>
          <a:p>
            <a:pPr lvl="2"/>
            <a:r>
              <a:rPr lang="en-US" dirty="0" smtClean="0">
                <a:sym typeface="Wingdings" panose="05000000000000000000" pitchFamily="2" charset="2"/>
              </a:rPr>
              <a:t>The Court should defer to the Oklahoma General Assembly as to public policy here</a:t>
            </a:r>
          </a:p>
          <a:p>
            <a:pPr lvl="2"/>
            <a:r>
              <a:rPr lang="en-US" dirty="0" smtClean="0">
                <a:sym typeface="Wingdings" panose="05000000000000000000" pitchFamily="2" charset="2"/>
              </a:rPr>
              <a:t>There should be a presumption of constitutionality</a:t>
            </a:r>
          </a:p>
          <a:p>
            <a:pPr lvl="1"/>
            <a:r>
              <a:rPr lang="en-US" dirty="0" smtClean="0">
                <a:sym typeface="Wingdings" panose="05000000000000000000" pitchFamily="2" charset="2"/>
              </a:rPr>
              <a:t>For Lee Optical (strike down the law)</a:t>
            </a:r>
          </a:p>
          <a:p>
            <a:pPr lvl="2"/>
            <a:r>
              <a:rPr lang="en-US" dirty="0" smtClean="0">
                <a:sym typeface="Wingdings" panose="05000000000000000000" pitchFamily="2" charset="2"/>
              </a:rPr>
              <a:t>They are denying the rights of opticians to perform their jobs</a:t>
            </a:r>
          </a:p>
          <a:p>
            <a:pPr lvl="2"/>
            <a:r>
              <a:rPr lang="en-US" dirty="0" smtClean="0">
                <a:sym typeface="Wingdings" panose="05000000000000000000" pitchFamily="2" charset="2"/>
              </a:rPr>
              <a:t>This violates their due process rights</a:t>
            </a:r>
          </a:p>
          <a:p>
            <a:pPr lvl="2"/>
            <a:r>
              <a:rPr lang="en-US" dirty="0" smtClean="0">
                <a:sym typeface="Wingdings" panose="05000000000000000000" pitchFamily="2" charset="2"/>
              </a:rPr>
              <a:t>This law is not a public health measure</a:t>
            </a:r>
            <a:endParaRPr lang="en-US" dirty="0"/>
          </a:p>
        </p:txBody>
      </p:sp>
    </p:spTree>
    <p:extLst>
      <p:ext uri="{BB962C8B-B14F-4D97-AF65-F5344CB8AC3E}">
        <p14:creationId xmlns:p14="http://schemas.microsoft.com/office/powerpoint/2010/main" val="32210845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Williamson v. Lee Optical </a:t>
            </a:r>
            <a:r>
              <a:rPr lang="en-US" i="1"/>
              <a:t>Company- </a:t>
            </a:r>
            <a:r>
              <a:rPr lang="en-US" smtClean="0"/>
              <a:t>III</a:t>
            </a:r>
            <a:endParaRPr lang="en-US" dirty="0"/>
          </a:p>
        </p:txBody>
      </p:sp>
      <p:sp>
        <p:nvSpPr>
          <p:cNvPr id="3" name="Content Placeholder 2"/>
          <p:cNvSpPr>
            <a:spLocks noGrp="1"/>
          </p:cNvSpPr>
          <p:nvPr>
            <p:ph idx="1"/>
          </p:nvPr>
        </p:nvSpPr>
        <p:spPr>
          <a:xfrm>
            <a:off x="677334" y="2160589"/>
            <a:ext cx="7250930" cy="3880773"/>
          </a:xfrm>
        </p:spPr>
        <p:txBody>
          <a:bodyPr/>
          <a:lstStyle/>
          <a:p>
            <a:r>
              <a:rPr lang="en-US" dirty="0" smtClean="0"/>
              <a:t>Justice Douglas writes for a unanimous Court</a:t>
            </a:r>
          </a:p>
          <a:p>
            <a:pPr lvl="1"/>
            <a:r>
              <a:rPr lang="en-US" dirty="0" smtClean="0"/>
              <a:t>He acknowledges this may be a wasteful requirement</a:t>
            </a:r>
          </a:p>
          <a:p>
            <a:pPr lvl="2"/>
            <a:r>
              <a:rPr lang="en-US" dirty="0" smtClean="0"/>
              <a:t>The Court applied a rational basis review of the statute</a:t>
            </a:r>
          </a:p>
          <a:p>
            <a:pPr lvl="2"/>
            <a:r>
              <a:rPr lang="en-US" dirty="0" smtClean="0"/>
              <a:t>The Court must defer to the judgment of the legislature</a:t>
            </a:r>
          </a:p>
          <a:p>
            <a:pPr lvl="2"/>
            <a:r>
              <a:rPr lang="en-US" dirty="0" smtClean="0"/>
              <a:t>It is not up to the Courts to determine whether this was wasteful or needless</a:t>
            </a:r>
          </a:p>
          <a:p>
            <a:pPr lvl="2"/>
            <a:r>
              <a:rPr lang="en-US" dirty="0" smtClean="0"/>
              <a:t>“The </a:t>
            </a:r>
            <a:r>
              <a:rPr lang="en-US" dirty="0"/>
              <a:t>day is gone when this Court uses the Due Process Clause of the Fourteenth Amendment to strike down state laws, regulatory of business and industrial conditions, because they may be unwise, improvident, or out of harmony with a particular school of thought."</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24354" y="1429904"/>
            <a:ext cx="3885046" cy="2198118"/>
          </a:xfrm>
          <a:prstGeom prst="rect">
            <a:avLst/>
          </a:prstGeom>
        </p:spPr>
      </p:pic>
    </p:spTree>
    <p:extLst>
      <p:ext uri="{BB962C8B-B14F-4D97-AF65-F5344CB8AC3E}">
        <p14:creationId xmlns:p14="http://schemas.microsoft.com/office/powerpoint/2010/main" val="23190940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lecture</a:t>
            </a:r>
            <a:endParaRPr lang="en-US" dirty="0"/>
          </a:p>
        </p:txBody>
      </p:sp>
      <p:sp>
        <p:nvSpPr>
          <p:cNvPr id="3" name="Content Placeholder 2"/>
          <p:cNvSpPr>
            <a:spLocks noGrp="1"/>
          </p:cNvSpPr>
          <p:nvPr>
            <p:ph idx="1"/>
          </p:nvPr>
        </p:nvSpPr>
        <p:spPr/>
        <p:txBody>
          <a:bodyPr/>
          <a:lstStyle/>
          <a:p>
            <a:r>
              <a:rPr lang="en-US" dirty="0" smtClean="0"/>
              <a:t>We will finish up Chapter 10</a:t>
            </a:r>
          </a:p>
          <a:p>
            <a:pPr lvl="1"/>
            <a:r>
              <a:rPr lang="en-US" dirty="0" smtClean="0"/>
              <a:t>Pages 689-682</a:t>
            </a:r>
            <a:endParaRPr lang="en-US" dirty="0"/>
          </a:p>
        </p:txBody>
      </p:sp>
    </p:spTree>
    <p:extLst>
      <p:ext uri="{BB962C8B-B14F-4D97-AF65-F5344CB8AC3E}">
        <p14:creationId xmlns:p14="http://schemas.microsoft.com/office/powerpoint/2010/main" val="17779582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This Lecture</a:t>
            </a:r>
            <a:endParaRPr lang="en-US" dirty="0"/>
          </a:p>
        </p:txBody>
      </p:sp>
      <p:sp>
        <p:nvSpPr>
          <p:cNvPr id="3" name="Content Placeholder 2"/>
          <p:cNvSpPr>
            <a:spLocks noGrp="1"/>
          </p:cNvSpPr>
          <p:nvPr>
            <p:ph idx="1"/>
          </p:nvPr>
        </p:nvSpPr>
        <p:spPr/>
        <p:txBody>
          <a:bodyPr/>
          <a:lstStyle/>
          <a:p>
            <a:r>
              <a:rPr lang="en-US" dirty="0" smtClean="0"/>
              <a:t>We move to the New Deal cases and the decline of Substantive Due Process</a:t>
            </a:r>
          </a:p>
          <a:p>
            <a:pPr lvl="1"/>
            <a:r>
              <a:rPr lang="en-US" dirty="0" smtClean="0"/>
              <a:t>Pages 658-669</a:t>
            </a:r>
            <a:endParaRPr lang="en-US" dirty="0"/>
          </a:p>
        </p:txBody>
      </p:sp>
    </p:spTree>
    <p:extLst>
      <p:ext uri="{BB962C8B-B14F-4D97-AF65-F5344CB8AC3E}">
        <p14:creationId xmlns:p14="http://schemas.microsoft.com/office/powerpoint/2010/main" val="762712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Nebbia v. New York </a:t>
            </a:r>
            <a:r>
              <a:rPr lang="en-US" dirty="0" smtClean="0"/>
              <a:t>(1934)</a:t>
            </a:r>
            <a:endParaRPr lang="en-US" i="1" dirty="0"/>
          </a:p>
        </p:txBody>
      </p:sp>
      <p:sp>
        <p:nvSpPr>
          <p:cNvPr id="3" name="Content Placeholder 2"/>
          <p:cNvSpPr>
            <a:spLocks noGrp="1"/>
          </p:cNvSpPr>
          <p:nvPr>
            <p:ph idx="1"/>
          </p:nvPr>
        </p:nvSpPr>
        <p:spPr/>
        <p:txBody>
          <a:bodyPr/>
          <a:lstStyle/>
          <a:p>
            <a:r>
              <a:rPr lang="en-US" i="1" dirty="0"/>
              <a:t>Nebbia v. New York </a:t>
            </a:r>
            <a:r>
              <a:rPr lang="en-US" dirty="0"/>
              <a:t>(1934</a:t>
            </a:r>
            <a:r>
              <a:rPr lang="en-US" dirty="0" smtClean="0"/>
              <a:t>)</a:t>
            </a:r>
          </a:p>
          <a:p>
            <a:pPr lvl="1"/>
            <a:r>
              <a:rPr lang="en-US" dirty="0" smtClean="0"/>
              <a:t>Background</a:t>
            </a:r>
          </a:p>
          <a:p>
            <a:pPr lvl="2"/>
            <a:r>
              <a:rPr lang="en-US" dirty="0" smtClean="0"/>
              <a:t>New York creates the Milk Control Board in 1933, which could set prices</a:t>
            </a:r>
          </a:p>
          <a:p>
            <a:pPr lvl="2"/>
            <a:r>
              <a:rPr lang="en-US" dirty="0" smtClean="0"/>
              <a:t>They set the price at 9 cents a quart</a:t>
            </a:r>
          </a:p>
          <a:p>
            <a:pPr lvl="2"/>
            <a:r>
              <a:rPr lang="en-US" dirty="0" smtClean="0"/>
              <a:t>Nebbia sells two quarts of milk and a five cent loaf of bread for 18 cents</a:t>
            </a:r>
          </a:p>
          <a:p>
            <a:pPr lvl="2"/>
            <a:r>
              <a:rPr lang="en-US" dirty="0" smtClean="0"/>
              <a:t>He is convicted and fined $5 for violations, but paid the fine under protest</a:t>
            </a:r>
          </a:p>
          <a:p>
            <a:pPr lvl="2"/>
            <a:r>
              <a:rPr lang="en-US" dirty="0" smtClean="0"/>
              <a:t>He said these controls interfered with his ability to do business</a:t>
            </a:r>
          </a:p>
          <a:p>
            <a:pPr lvl="2"/>
            <a:r>
              <a:rPr lang="en-US" dirty="0" smtClean="0"/>
              <a:t>New York justified the law by saying farmers needed to get a good return on their product if the country wants a good supply of milk</a:t>
            </a:r>
          </a:p>
          <a:p>
            <a:pPr lvl="2"/>
            <a:r>
              <a:rPr lang="en-US" dirty="0" smtClean="0"/>
              <a:t>The dairy industry is very important to New York </a:t>
            </a:r>
            <a:endParaRPr lang="en-US" dirty="0"/>
          </a:p>
        </p:txBody>
      </p:sp>
    </p:spTree>
    <p:extLst>
      <p:ext uri="{BB962C8B-B14F-4D97-AF65-F5344CB8AC3E}">
        <p14:creationId xmlns:p14="http://schemas.microsoft.com/office/powerpoint/2010/main" val="24101568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Nebbia v. New </a:t>
            </a:r>
            <a:r>
              <a:rPr lang="en-US" i="1" dirty="0" smtClean="0"/>
              <a:t>York- </a:t>
            </a:r>
            <a:r>
              <a:rPr lang="en-US" dirty="0" smtClean="0"/>
              <a:t>II</a:t>
            </a:r>
            <a:endParaRPr lang="en-US" dirty="0"/>
          </a:p>
        </p:txBody>
      </p:sp>
      <p:sp>
        <p:nvSpPr>
          <p:cNvPr id="3" name="Content Placeholder 2"/>
          <p:cNvSpPr>
            <a:spLocks noGrp="1"/>
          </p:cNvSpPr>
          <p:nvPr>
            <p:ph idx="1"/>
          </p:nvPr>
        </p:nvSpPr>
        <p:spPr/>
        <p:txBody>
          <a:bodyPr/>
          <a:lstStyle/>
          <a:p>
            <a:r>
              <a:rPr lang="en-US" dirty="0" smtClean="0"/>
              <a:t>Question</a:t>
            </a:r>
          </a:p>
          <a:p>
            <a:pPr lvl="1"/>
            <a:r>
              <a:rPr lang="en-US" dirty="0"/>
              <a:t>Did the regulation violate the Due Process Clause of the Fourteenth Amendment?</a:t>
            </a:r>
            <a:endParaRPr lang="en-US" dirty="0" smtClean="0"/>
          </a:p>
          <a:p>
            <a:r>
              <a:rPr lang="en-US" dirty="0" smtClean="0"/>
              <a:t>Arguments</a:t>
            </a:r>
          </a:p>
          <a:p>
            <a:pPr lvl="1"/>
            <a:r>
              <a:rPr lang="en-US" dirty="0" smtClean="0"/>
              <a:t>For Nebbia (strike down the law)</a:t>
            </a:r>
          </a:p>
          <a:p>
            <a:pPr lvl="2"/>
            <a:r>
              <a:rPr lang="en-US" dirty="0" smtClean="0"/>
              <a:t>Laws in other states regarding price fixing have been struck down as violating the due process clause of the 14</a:t>
            </a:r>
            <a:r>
              <a:rPr lang="en-US" baseline="30000" dirty="0" smtClean="0"/>
              <a:t>th</a:t>
            </a:r>
            <a:r>
              <a:rPr lang="en-US" dirty="0" smtClean="0"/>
              <a:t> Amendment</a:t>
            </a:r>
          </a:p>
          <a:p>
            <a:pPr lvl="2"/>
            <a:r>
              <a:rPr lang="en-US" dirty="0" smtClean="0"/>
              <a:t>This law discriminates against him because it does not also apply to home delivery</a:t>
            </a:r>
          </a:p>
          <a:p>
            <a:pPr lvl="2"/>
            <a:r>
              <a:rPr lang="en-US" dirty="0" smtClean="0"/>
              <a:t>The nation’s emergency does not suspend the constitution</a:t>
            </a:r>
          </a:p>
          <a:p>
            <a:pPr lvl="2"/>
            <a:r>
              <a:rPr lang="en-US" dirty="0" smtClean="0"/>
              <a:t>This violates the liberties of the buyer and seller to reach an agreement over a price</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4500" y="17464"/>
            <a:ext cx="2857500" cy="4286250"/>
          </a:xfrm>
          <a:prstGeom prst="rect">
            <a:avLst/>
          </a:prstGeom>
        </p:spPr>
      </p:pic>
    </p:spTree>
    <p:extLst>
      <p:ext uri="{BB962C8B-B14F-4D97-AF65-F5344CB8AC3E}">
        <p14:creationId xmlns:p14="http://schemas.microsoft.com/office/powerpoint/2010/main" val="10934639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Nebbia v. New York- </a:t>
            </a:r>
            <a:r>
              <a:rPr lang="en-US" dirty="0" smtClean="0"/>
              <a:t>III</a:t>
            </a:r>
            <a:endParaRPr lang="en-US" dirty="0"/>
          </a:p>
        </p:txBody>
      </p:sp>
      <p:sp>
        <p:nvSpPr>
          <p:cNvPr id="3" name="Content Placeholder 2"/>
          <p:cNvSpPr>
            <a:spLocks noGrp="1"/>
          </p:cNvSpPr>
          <p:nvPr>
            <p:ph idx="1"/>
          </p:nvPr>
        </p:nvSpPr>
        <p:spPr>
          <a:xfrm>
            <a:off x="677334" y="2160589"/>
            <a:ext cx="6471611" cy="3880773"/>
          </a:xfrm>
        </p:spPr>
        <p:txBody>
          <a:bodyPr/>
          <a:lstStyle/>
          <a:p>
            <a:r>
              <a:rPr lang="en-US" dirty="0" smtClean="0"/>
              <a:t>Arguments</a:t>
            </a:r>
          </a:p>
          <a:p>
            <a:pPr lvl="1"/>
            <a:r>
              <a:rPr lang="en-US" dirty="0" smtClean="0"/>
              <a:t>For New York (uphold the law)</a:t>
            </a:r>
          </a:p>
          <a:p>
            <a:pPr lvl="2"/>
            <a:r>
              <a:rPr lang="en-US" dirty="0" smtClean="0"/>
              <a:t>The necessity for any exercise of police powers are vested in the legislature</a:t>
            </a:r>
          </a:p>
          <a:p>
            <a:pPr lvl="2"/>
            <a:r>
              <a:rPr lang="en-US" dirty="0" smtClean="0"/>
              <a:t>Milk’s importance means it can be regulated as a public utility</a:t>
            </a:r>
          </a:p>
          <a:p>
            <a:pPr lvl="2"/>
            <a:r>
              <a:rPr lang="en-US" dirty="0" smtClean="0"/>
              <a:t>Fixing prices is a form of utility regulation</a:t>
            </a:r>
          </a:p>
          <a:p>
            <a:pPr lvl="2"/>
            <a:r>
              <a:rPr lang="en-US" dirty="0" smtClean="0"/>
              <a:t>There is a clear relationship between control of milk prices and the public interest</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06751" y="0"/>
            <a:ext cx="4885249" cy="3471430"/>
          </a:xfrm>
          <a:prstGeom prst="rect">
            <a:avLst/>
          </a:prstGeom>
        </p:spPr>
      </p:pic>
    </p:spTree>
    <p:extLst>
      <p:ext uri="{BB962C8B-B14F-4D97-AF65-F5344CB8AC3E}">
        <p14:creationId xmlns:p14="http://schemas.microsoft.com/office/powerpoint/2010/main" val="13136237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Nebbia v. New York- </a:t>
            </a:r>
            <a:r>
              <a:rPr lang="en-US" dirty="0" smtClean="0"/>
              <a:t>IV</a:t>
            </a:r>
            <a:endParaRPr lang="en-US" dirty="0"/>
          </a:p>
        </p:txBody>
      </p:sp>
      <p:sp>
        <p:nvSpPr>
          <p:cNvPr id="3" name="Content Placeholder 2"/>
          <p:cNvSpPr>
            <a:spLocks noGrp="1"/>
          </p:cNvSpPr>
          <p:nvPr>
            <p:ph idx="1"/>
          </p:nvPr>
        </p:nvSpPr>
        <p:spPr>
          <a:xfrm>
            <a:off x="677334" y="1620983"/>
            <a:ext cx="8596668" cy="4420380"/>
          </a:xfrm>
        </p:spPr>
        <p:txBody>
          <a:bodyPr>
            <a:normAutofit lnSpcReduction="10000"/>
          </a:bodyPr>
          <a:lstStyle/>
          <a:p>
            <a:r>
              <a:rPr lang="en-US" dirty="0" smtClean="0"/>
              <a:t>Justice Roberts writes for a 5-4 Court</a:t>
            </a:r>
          </a:p>
          <a:p>
            <a:pPr lvl="1"/>
            <a:r>
              <a:rPr lang="en-US" dirty="0" smtClean="0"/>
              <a:t>The liberals were victorious here</a:t>
            </a:r>
          </a:p>
          <a:p>
            <a:pPr lvl="1"/>
            <a:r>
              <a:rPr lang="en-US" dirty="0" smtClean="0"/>
              <a:t>As a general rule, the use of property and making of contracts</a:t>
            </a:r>
            <a:r>
              <a:rPr lang="en-US" dirty="0" smtClean="0">
                <a:sym typeface="Wingdings" panose="05000000000000000000" pitchFamily="2" charset="2"/>
              </a:rPr>
              <a:t> not public concern</a:t>
            </a:r>
          </a:p>
          <a:p>
            <a:pPr lvl="2"/>
            <a:r>
              <a:rPr lang="en-US" dirty="0" smtClean="0">
                <a:sym typeface="Wingdings" panose="05000000000000000000" pitchFamily="2" charset="2"/>
              </a:rPr>
              <a:t>However, this is not absolute</a:t>
            </a:r>
          </a:p>
          <a:p>
            <a:pPr lvl="2"/>
            <a:r>
              <a:rPr lang="en-US" dirty="0" smtClean="0">
                <a:sym typeface="Wingdings" panose="05000000000000000000" pitchFamily="2" charset="2"/>
              </a:rPr>
              <a:t>It may be regulated for the common interest</a:t>
            </a:r>
          </a:p>
          <a:p>
            <a:pPr lvl="2"/>
            <a:r>
              <a:rPr lang="en-US" dirty="0" smtClean="0">
                <a:sym typeface="Wingdings" panose="05000000000000000000" pitchFamily="2" charset="2"/>
              </a:rPr>
              <a:t>New York built a substantial record as to the need for the milk regulation</a:t>
            </a:r>
          </a:p>
          <a:p>
            <a:pPr lvl="2"/>
            <a:r>
              <a:rPr lang="en-US" dirty="0" smtClean="0">
                <a:sym typeface="Wingdings" panose="05000000000000000000" pitchFamily="2" charset="2"/>
              </a:rPr>
              <a:t>There was a problem of surplus milk and price cutting by stores so that farmers were making less than the cost of production of the milk</a:t>
            </a:r>
          </a:p>
          <a:p>
            <a:pPr lvl="2"/>
            <a:r>
              <a:rPr lang="en-US" dirty="0" smtClean="0">
                <a:sym typeface="Wingdings" panose="05000000000000000000" pitchFamily="2" charset="2"/>
              </a:rPr>
              <a:t>He rejects milk being a public utility but also that regulations only apply to a utility</a:t>
            </a:r>
          </a:p>
          <a:p>
            <a:pPr lvl="2"/>
            <a:r>
              <a:rPr lang="en-US" dirty="0" smtClean="0">
                <a:sym typeface="Wingdings" panose="05000000000000000000" pitchFamily="2" charset="2"/>
              </a:rPr>
              <a:t>This case is more analogous to </a:t>
            </a:r>
            <a:r>
              <a:rPr lang="en-US" i="1" dirty="0" smtClean="0">
                <a:sym typeface="Wingdings" panose="05000000000000000000" pitchFamily="2" charset="2"/>
              </a:rPr>
              <a:t>Munn v. Illinois</a:t>
            </a:r>
            <a:r>
              <a:rPr lang="en-US" dirty="0" smtClean="0">
                <a:sym typeface="Wingdings" panose="05000000000000000000" pitchFamily="2" charset="2"/>
              </a:rPr>
              <a:t> </a:t>
            </a:r>
          </a:p>
          <a:p>
            <a:pPr lvl="2"/>
            <a:r>
              <a:rPr lang="en-US" dirty="0" smtClean="0">
                <a:sym typeface="Wingdings" panose="05000000000000000000" pitchFamily="2" charset="2"/>
              </a:rPr>
              <a:t>If the laws have a reasonable relationship to a proper legislative purpose and is not arbitrary or discriminatory, the requirements of due process are satisfied then the Court will not disturb those laws</a:t>
            </a:r>
          </a:p>
          <a:p>
            <a:pPr lvl="3"/>
            <a:r>
              <a:rPr lang="en-US" dirty="0" smtClean="0">
                <a:sym typeface="Wingdings" panose="05000000000000000000" pitchFamily="2" charset="2"/>
              </a:rPr>
              <a:t>A big nod to judicial deference </a:t>
            </a:r>
            <a:endParaRPr lang="en-US" dirty="0"/>
          </a:p>
        </p:txBody>
      </p:sp>
    </p:spTree>
    <p:extLst>
      <p:ext uri="{BB962C8B-B14F-4D97-AF65-F5344CB8AC3E}">
        <p14:creationId xmlns:p14="http://schemas.microsoft.com/office/powerpoint/2010/main" val="13875632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a:t>Nebbia v. New York- </a:t>
            </a:r>
            <a:r>
              <a:rPr lang="en-US" dirty="0"/>
              <a:t>V</a:t>
            </a:r>
          </a:p>
        </p:txBody>
      </p:sp>
      <p:sp>
        <p:nvSpPr>
          <p:cNvPr id="3" name="Content Placeholder 2"/>
          <p:cNvSpPr>
            <a:spLocks noGrp="1"/>
          </p:cNvSpPr>
          <p:nvPr>
            <p:ph idx="1"/>
          </p:nvPr>
        </p:nvSpPr>
        <p:spPr/>
        <p:txBody>
          <a:bodyPr/>
          <a:lstStyle/>
          <a:p>
            <a:r>
              <a:rPr lang="en-US" dirty="0" smtClean="0"/>
              <a:t>McReynolds, J. dissenting</a:t>
            </a:r>
          </a:p>
          <a:p>
            <a:pPr lvl="1"/>
            <a:r>
              <a:rPr lang="en-US" dirty="0" smtClean="0"/>
              <a:t>Joined by Butler, Van Devanter and Sutherland</a:t>
            </a:r>
          </a:p>
          <a:p>
            <a:pPr lvl="1"/>
            <a:r>
              <a:rPr lang="en-US" dirty="0" smtClean="0"/>
              <a:t>He argues that this is not regulation, but management, control and dictation</a:t>
            </a:r>
          </a:p>
          <a:p>
            <a:pPr lvl="2"/>
            <a:r>
              <a:rPr lang="en-US" dirty="0" smtClean="0"/>
              <a:t>It deprives him of his fundamental right to control his decisions</a:t>
            </a:r>
          </a:p>
          <a:p>
            <a:pPr lvl="2"/>
            <a:r>
              <a:rPr lang="en-US" dirty="0" smtClean="0"/>
              <a:t>This would allow the government to convert nearly every sector into a public utility</a:t>
            </a:r>
          </a:p>
          <a:p>
            <a:pPr lvl="2"/>
            <a:r>
              <a:rPr lang="en-US" dirty="0" smtClean="0"/>
              <a:t>To allow this would be to put an end to liberty under the Constitution</a:t>
            </a:r>
          </a:p>
          <a:p>
            <a:pPr lvl="2"/>
            <a:r>
              <a:rPr lang="en-US" dirty="0" smtClean="0"/>
              <a:t>This would take away the ability of all New Yorkers to buy milk on the open market</a:t>
            </a:r>
          </a:p>
          <a:p>
            <a:pPr lvl="2"/>
            <a:r>
              <a:rPr lang="en-US" dirty="0" smtClean="0"/>
              <a:t>Some might need to the milk to be cheaper and the grocer would oblige</a:t>
            </a:r>
          </a:p>
        </p:txBody>
      </p:sp>
    </p:spTree>
    <p:extLst>
      <p:ext uri="{BB962C8B-B14F-4D97-AF65-F5344CB8AC3E}">
        <p14:creationId xmlns:p14="http://schemas.microsoft.com/office/powerpoint/2010/main" val="39953546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Morehead v. </a:t>
            </a:r>
            <a:br>
              <a:rPr lang="en-US" i="1" dirty="0" smtClean="0"/>
            </a:br>
            <a:r>
              <a:rPr lang="en-US" i="1" dirty="0" smtClean="0"/>
              <a:t>New York ex rel. Tipaldo </a:t>
            </a:r>
            <a:r>
              <a:rPr lang="en-US" dirty="0" smtClean="0"/>
              <a:t>(1936)</a:t>
            </a:r>
            <a:endParaRPr lang="en-US" i="1" dirty="0"/>
          </a:p>
        </p:txBody>
      </p:sp>
      <p:sp>
        <p:nvSpPr>
          <p:cNvPr id="3" name="Content Placeholder 2"/>
          <p:cNvSpPr>
            <a:spLocks noGrp="1"/>
          </p:cNvSpPr>
          <p:nvPr>
            <p:ph idx="1"/>
          </p:nvPr>
        </p:nvSpPr>
        <p:spPr/>
        <p:txBody>
          <a:bodyPr/>
          <a:lstStyle/>
          <a:p>
            <a:r>
              <a:rPr lang="en-US" i="1" dirty="0"/>
              <a:t>Morehead v. New York ex rel. </a:t>
            </a:r>
            <a:r>
              <a:rPr lang="en-US" i="1" dirty="0" smtClean="0"/>
              <a:t>Tipaldo </a:t>
            </a:r>
            <a:r>
              <a:rPr lang="en-US" dirty="0"/>
              <a:t>(1936</a:t>
            </a:r>
            <a:r>
              <a:rPr lang="en-US" dirty="0" smtClean="0"/>
              <a:t>)</a:t>
            </a:r>
          </a:p>
          <a:p>
            <a:pPr lvl="1"/>
            <a:r>
              <a:rPr lang="en-US" dirty="0" smtClean="0"/>
              <a:t>This case involved a New York minimum wage law that prevented women from being paid an unreasonable and oppressive wage</a:t>
            </a:r>
          </a:p>
          <a:p>
            <a:pPr lvl="2"/>
            <a:r>
              <a:rPr lang="en-US" dirty="0" smtClean="0"/>
              <a:t>Less then the reasonable value of services and below the minimum cost of living to sustain their health</a:t>
            </a:r>
          </a:p>
          <a:p>
            <a:pPr lvl="2"/>
            <a:r>
              <a:rPr lang="en-US" dirty="0" smtClean="0"/>
              <a:t>Tipaldo was found guilty of not paying these wages</a:t>
            </a:r>
          </a:p>
          <a:p>
            <a:pPr lvl="2"/>
            <a:r>
              <a:rPr lang="en-US" dirty="0" smtClean="0"/>
              <a:t>Women’s groups sided with Tipaldo on gender equality grounds</a:t>
            </a:r>
          </a:p>
          <a:p>
            <a:pPr lvl="2"/>
            <a:r>
              <a:rPr lang="en-US" dirty="0" smtClean="0"/>
              <a:t>Roberts changes sides from </a:t>
            </a:r>
            <a:r>
              <a:rPr lang="en-US" i="1" dirty="0" smtClean="0"/>
              <a:t>Nebbia</a:t>
            </a:r>
            <a:endParaRPr lang="en-US" dirty="0" smtClean="0"/>
          </a:p>
          <a:p>
            <a:pPr lvl="2"/>
            <a:r>
              <a:rPr lang="en-US" dirty="0" smtClean="0"/>
              <a:t>The Court decided this case was closer to </a:t>
            </a:r>
            <a:r>
              <a:rPr lang="en-US" i="1" dirty="0" smtClean="0"/>
              <a:t>Adkins </a:t>
            </a:r>
            <a:r>
              <a:rPr lang="en-US" dirty="0" smtClean="0"/>
              <a:t>than </a:t>
            </a:r>
            <a:r>
              <a:rPr lang="en-US" i="1" dirty="0" smtClean="0"/>
              <a:t>Nebbia</a:t>
            </a:r>
            <a:r>
              <a:rPr lang="en-US" dirty="0" smtClean="0"/>
              <a:t> so it ruled against New York’s law</a:t>
            </a:r>
          </a:p>
          <a:p>
            <a:pPr lvl="2"/>
            <a:r>
              <a:rPr lang="en-US" dirty="0" smtClean="0"/>
              <a:t>Some say this was one of the decisions where FDR finally had it with the Court</a:t>
            </a:r>
            <a:endParaRPr lang="en-US" dirty="0"/>
          </a:p>
        </p:txBody>
      </p:sp>
    </p:spTree>
    <p:extLst>
      <p:ext uri="{BB962C8B-B14F-4D97-AF65-F5344CB8AC3E}">
        <p14:creationId xmlns:p14="http://schemas.microsoft.com/office/powerpoint/2010/main" val="323134156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West Coast Hotel v. Parrish </a:t>
            </a:r>
            <a:r>
              <a:rPr lang="en-US" dirty="0" smtClean="0"/>
              <a:t>(1937)</a:t>
            </a:r>
            <a:endParaRPr lang="en-US" i="1" dirty="0"/>
          </a:p>
        </p:txBody>
      </p:sp>
      <p:sp>
        <p:nvSpPr>
          <p:cNvPr id="3" name="Content Placeholder 2"/>
          <p:cNvSpPr>
            <a:spLocks noGrp="1"/>
          </p:cNvSpPr>
          <p:nvPr>
            <p:ph idx="1"/>
          </p:nvPr>
        </p:nvSpPr>
        <p:spPr/>
        <p:txBody>
          <a:bodyPr/>
          <a:lstStyle/>
          <a:p>
            <a:r>
              <a:rPr lang="en-US" i="1" dirty="0"/>
              <a:t>West Coast Hotel v. Parrish </a:t>
            </a:r>
            <a:r>
              <a:rPr lang="en-US" dirty="0"/>
              <a:t>(1937</a:t>
            </a:r>
            <a:r>
              <a:rPr lang="en-US" dirty="0" smtClean="0"/>
              <a:t>)</a:t>
            </a:r>
          </a:p>
          <a:p>
            <a:pPr lvl="1"/>
            <a:r>
              <a:rPr lang="en-US" dirty="0" smtClean="0"/>
              <a:t>Background</a:t>
            </a:r>
          </a:p>
          <a:p>
            <a:pPr lvl="2"/>
            <a:r>
              <a:rPr lang="en-US" dirty="0" smtClean="0"/>
              <a:t>The person here had been a maid at a hotel</a:t>
            </a:r>
          </a:p>
          <a:p>
            <a:pPr lvl="2"/>
            <a:r>
              <a:rPr lang="en-US" dirty="0" smtClean="0"/>
              <a:t>When she was let go, she asked for back pay equal to what she would have received had the company complied with Washington State’s minimum wage</a:t>
            </a:r>
          </a:p>
          <a:p>
            <a:pPr lvl="2"/>
            <a:r>
              <a:rPr lang="en-US" dirty="0" smtClean="0"/>
              <a:t>She refused to settle and won at the Washington Supreme Court level</a:t>
            </a:r>
          </a:p>
          <a:p>
            <a:pPr lvl="2"/>
            <a:r>
              <a:rPr lang="en-US" dirty="0" smtClean="0"/>
              <a:t>The hotel appealed</a:t>
            </a:r>
          </a:p>
          <a:p>
            <a:pPr lvl="1"/>
            <a:r>
              <a:rPr lang="en-US" dirty="0" smtClean="0"/>
              <a:t>Question</a:t>
            </a:r>
          </a:p>
          <a:p>
            <a:pPr lvl="2"/>
            <a:r>
              <a:rPr lang="en-US" dirty="0"/>
              <a:t>Did the minimum wage law violate the liberty of contract as construed under the Fifth Amendment as applied by the Fourteenth Amendment?</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26768" y="772246"/>
            <a:ext cx="2979482" cy="2316307"/>
          </a:xfrm>
          <a:prstGeom prst="rect">
            <a:avLst/>
          </a:prstGeom>
        </p:spPr>
      </p:pic>
    </p:spTree>
    <p:extLst>
      <p:ext uri="{BB962C8B-B14F-4D97-AF65-F5344CB8AC3E}">
        <p14:creationId xmlns:p14="http://schemas.microsoft.com/office/powerpoint/2010/main" val="2298688607"/>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197</TotalTime>
  <Words>1330</Words>
  <Application>Microsoft Office PowerPoint</Application>
  <PresentationFormat>Widescreen</PresentationFormat>
  <Paragraphs>144</Paragraphs>
  <Slides>16</Slides>
  <Notes>16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Arial</vt:lpstr>
      <vt:lpstr>Calibri</vt:lpstr>
      <vt:lpstr>Trebuchet MS</vt:lpstr>
      <vt:lpstr>Wingdings</vt:lpstr>
      <vt:lpstr>Wingdings 3</vt:lpstr>
      <vt:lpstr>Facet</vt:lpstr>
      <vt:lpstr>Lecture 46 Economic Substantive Due Process</vt:lpstr>
      <vt:lpstr>This Lecture</vt:lpstr>
      <vt:lpstr>Nebbia v. New York (1934)</vt:lpstr>
      <vt:lpstr>Nebbia v. New York- II</vt:lpstr>
      <vt:lpstr>Nebbia v. New York- III</vt:lpstr>
      <vt:lpstr>Nebbia v. New York- IV</vt:lpstr>
      <vt:lpstr>Nebbia v. New York- V</vt:lpstr>
      <vt:lpstr>Morehead v.  New York ex rel. Tipaldo (1936)</vt:lpstr>
      <vt:lpstr>West Coast Hotel v. Parrish (1937)</vt:lpstr>
      <vt:lpstr>West Coast Hotel v. Parrish- II</vt:lpstr>
      <vt:lpstr>West Coast Hotel v. Parrish- III</vt:lpstr>
      <vt:lpstr>West Coast Hotel v. Parrish- IV</vt:lpstr>
      <vt:lpstr>Williamson v. Lee Optical Company (1955)</vt:lpstr>
      <vt:lpstr>Williamson v. Lee Optical Company- II</vt:lpstr>
      <vt:lpstr>Williamson v. Lee Optical Company- III</vt:lpstr>
      <vt:lpstr>Next lecture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46 Economic Substantive Due Process</dc:title>
  <dc:creator>Shawn Donahue</dc:creator>
  <cp:lastModifiedBy>Shawn Donahue</cp:lastModifiedBy>
  <cp:revision>13</cp:revision>
  <dcterms:created xsi:type="dcterms:W3CDTF">2016-06-27T05:23:10Z</dcterms:created>
  <dcterms:modified xsi:type="dcterms:W3CDTF">2016-06-27T08:40:14Z</dcterms:modified>
</cp:coreProperties>
</file>