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notesMasterIdLst>
    <p:notesMasterId r:id="rId18"/>
  </p:notesMasterIdLst>
  <p:sldIdLst>
    <p:sldId id="269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4D650-203E-4DD9-8E89-04AE1016C1A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48F38-81FC-4040-AD0D-ECBBA954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F97C-E518-4FA3-A369-F6E26AF5EA7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951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324FE-785C-4A1F-A350-73D06AAF06B0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366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324FE-785C-4A1F-A350-73D06AAF06B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620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324FE-785C-4A1F-A350-73D06AAF06B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575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324FE-785C-4A1F-A350-73D06AAF06B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17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324FE-785C-4A1F-A350-73D06AAF06B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485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9928D-BA59-4662-942C-1C05250EA817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92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48F38-81FC-4040-AD0D-ECBBA95457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47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324FE-785C-4A1F-A350-73D06AAF06B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749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324FE-785C-4A1F-A350-73D06AAF06B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33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324FE-785C-4A1F-A350-73D06AAF06B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35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324FE-785C-4A1F-A350-73D06AAF06B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158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324FE-785C-4A1F-A350-73D06AAF06B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763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324FE-785C-4A1F-A350-73D06AAF06B0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193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324FE-785C-4A1F-A350-73D06AAF06B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266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33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7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0542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018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6008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440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26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920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97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826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58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773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414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819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0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0674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054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9148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768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3494BA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02213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143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630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77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762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2200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54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04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4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9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1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60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8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96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47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Voting and Representation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4891" y="4050833"/>
            <a:ext cx="8136082" cy="1096899"/>
          </a:xfrm>
        </p:spPr>
        <p:txBody>
          <a:bodyPr>
            <a:normAutofit fontScale="92500"/>
          </a:bodyPr>
          <a:lstStyle/>
          <a:p>
            <a:r>
              <a:rPr lang="en-US" sz="6000" dirty="0" smtClean="0"/>
              <a:t>Elections and the Court</a:t>
            </a:r>
            <a:endParaRPr lang="en-US" sz="6000" dirty="0" smtClean="0"/>
          </a:p>
          <a:p>
            <a:endParaRPr lang="en-US" sz="6000" dirty="0" smtClean="0"/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060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Bush v. Gore</a:t>
            </a:r>
            <a:r>
              <a:rPr lang="en-US" dirty="0"/>
              <a:t>- </a:t>
            </a:r>
            <a:r>
              <a:rPr lang="en-US" dirty="0" smtClean="0"/>
              <a:t>VIII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on the Per Curiam opinion</a:t>
            </a:r>
          </a:p>
          <a:p>
            <a:pPr lvl="1"/>
            <a:r>
              <a:rPr lang="en-US" dirty="0" smtClean="0"/>
              <a:t>The Florida Supreme Court needed to set out uniform standards for each of the counties to follow</a:t>
            </a:r>
          </a:p>
          <a:p>
            <a:pPr lvl="1"/>
            <a:r>
              <a:rPr lang="en-US" dirty="0" smtClean="0"/>
              <a:t>However, since the Court said that Florida had opted into the safe harbor provision, they did not have time to do the proper recount, the case was over</a:t>
            </a:r>
          </a:p>
          <a:p>
            <a:pPr lvl="2"/>
            <a:r>
              <a:rPr lang="en-US" dirty="0" smtClean="0"/>
              <a:t>The opinion was delivered at 10PM the night of the deadline</a:t>
            </a:r>
          </a:p>
          <a:p>
            <a:pPr lvl="2"/>
            <a:r>
              <a:rPr lang="en-US" dirty="0" smtClean="0"/>
              <a:t>So the recount ends and the certification stands- Bush wins</a:t>
            </a:r>
          </a:p>
          <a:p>
            <a:pPr lvl="1"/>
            <a:r>
              <a:rPr lang="en-US" dirty="0" smtClean="0"/>
              <a:t>The Court ruled this opinion was unique only to this case</a:t>
            </a:r>
          </a:p>
          <a:p>
            <a:pPr lvl="1"/>
            <a:r>
              <a:rPr lang="en-US" dirty="0" smtClean="0"/>
              <a:t>The Equal Protection vote was 7-2</a:t>
            </a:r>
          </a:p>
          <a:p>
            <a:pPr lvl="1"/>
            <a:r>
              <a:rPr lang="en-US" dirty="0" smtClean="0"/>
              <a:t>The shutting down of the recount vote was 5-4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3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Bush v. Gore</a:t>
            </a:r>
            <a:r>
              <a:rPr lang="en-US" dirty="0"/>
              <a:t>- </a:t>
            </a:r>
            <a:r>
              <a:rPr lang="en-US" dirty="0" smtClean="0"/>
              <a:t>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Concurrence</a:t>
            </a:r>
          </a:p>
          <a:p>
            <a:pPr lvl="1"/>
            <a:r>
              <a:rPr lang="en-US" dirty="0" smtClean="0"/>
              <a:t>Rehnquist, Scalia and Thomas</a:t>
            </a:r>
          </a:p>
          <a:p>
            <a:pPr lvl="1"/>
            <a:r>
              <a:rPr lang="en-US" dirty="0" smtClean="0"/>
              <a:t>They thought Article II Elections Clause required the Florida Supreme Court to give deference to the manner the state legislature proscribed for the method of election of electors </a:t>
            </a:r>
          </a:p>
          <a:p>
            <a:pPr lvl="1"/>
            <a:r>
              <a:rPr lang="en-US" dirty="0" smtClean="0"/>
              <a:t>They felt the Florida Supreme Court had littler role here</a:t>
            </a:r>
          </a:p>
          <a:p>
            <a:r>
              <a:rPr lang="en-US" dirty="0" smtClean="0"/>
              <a:t>The Stevens dissent</a:t>
            </a:r>
          </a:p>
          <a:p>
            <a:pPr lvl="1"/>
            <a:r>
              <a:rPr lang="en-US" dirty="0" smtClean="0"/>
              <a:t>Joined by Ginsburg and Breyer</a:t>
            </a:r>
          </a:p>
          <a:p>
            <a:pPr lvl="1"/>
            <a:r>
              <a:rPr lang="en-US" dirty="0" smtClean="0"/>
              <a:t>The Florida Court had authority to decide these issues</a:t>
            </a:r>
          </a:p>
          <a:p>
            <a:pPr lvl="1"/>
            <a:r>
              <a:rPr lang="en-US" dirty="0" smtClean="0"/>
              <a:t>The Court should have given deference to Florida Courts on Florida law</a:t>
            </a:r>
          </a:p>
          <a:p>
            <a:pPr lvl="1"/>
            <a:r>
              <a:rPr lang="en-US" dirty="0" smtClean="0"/>
              <a:t>They were substituting their interpretations for those of Florida’s judiciary</a:t>
            </a:r>
          </a:p>
          <a:p>
            <a:pPr lvl="1"/>
            <a:r>
              <a:rPr lang="en-US" dirty="0" smtClean="0"/>
              <a:t>The Equal Protection issue can be alleviated by the Florida process that includes a judge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9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Bush v. Gore</a:t>
            </a:r>
            <a:r>
              <a:rPr lang="en-US" dirty="0"/>
              <a:t>- 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Souter dissent</a:t>
            </a:r>
          </a:p>
          <a:p>
            <a:pPr lvl="1"/>
            <a:r>
              <a:rPr lang="en-US" dirty="0" smtClean="0"/>
              <a:t>Joined by Breyer in whole and Ginsburg and Stevens in part</a:t>
            </a:r>
          </a:p>
          <a:p>
            <a:pPr lvl="1"/>
            <a:r>
              <a:rPr lang="en-US" dirty="0" smtClean="0"/>
              <a:t>The Court should have never reviewed the Florida Supreme Court decisions</a:t>
            </a:r>
          </a:p>
          <a:p>
            <a:pPr lvl="2"/>
            <a:r>
              <a:rPr lang="en-US" dirty="0" smtClean="0"/>
              <a:t>Defer to Florida Supreme Court on interpretation of Florida law</a:t>
            </a:r>
          </a:p>
          <a:p>
            <a:pPr lvl="1"/>
            <a:r>
              <a:rPr lang="en-US" dirty="0" smtClean="0"/>
              <a:t>Should not have issued the stay and stopped the recount</a:t>
            </a:r>
          </a:p>
          <a:p>
            <a:pPr lvl="2"/>
            <a:r>
              <a:rPr lang="en-US" dirty="0" smtClean="0"/>
              <a:t>It would have been done by now</a:t>
            </a:r>
          </a:p>
          <a:p>
            <a:pPr lvl="2"/>
            <a:r>
              <a:rPr lang="en-US" dirty="0" smtClean="0"/>
              <a:t>Should have been left to political process</a:t>
            </a:r>
          </a:p>
          <a:p>
            <a:pPr lvl="1"/>
            <a:r>
              <a:rPr lang="en-US" dirty="0" smtClean="0"/>
              <a:t>Safe harbor determinations are made by Congress, not the courts</a:t>
            </a:r>
          </a:p>
          <a:p>
            <a:pPr lvl="2"/>
            <a:r>
              <a:rPr lang="en-US" dirty="0" smtClean="0"/>
              <a:t>The proper place for disputed election is the Congress</a:t>
            </a:r>
          </a:p>
          <a:p>
            <a:pPr lvl="2"/>
            <a:r>
              <a:rPr lang="en-US" dirty="0" smtClean="0"/>
              <a:t>Florida really has until December 18 to count the votes, not December 12</a:t>
            </a:r>
          </a:p>
          <a:p>
            <a:pPr lvl="1"/>
            <a:r>
              <a:rPr lang="en-US" dirty="0" smtClean="0"/>
              <a:t>The Equal Protection argument ignores how there is a variety of types of voting machines within the state with different levels of effectiveness of ascertaining votes cast</a:t>
            </a:r>
          </a:p>
          <a:p>
            <a:pPr lvl="2"/>
            <a:r>
              <a:rPr lang="en-US" dirty="0" smtClean="0"/>
              <a:t>There is already a disparity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3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Bush v. Gore</a:t>
            </a:r>
            <a:r>
              <a:rPr lang="en-US" dirty="0"/>
              <a:t>- </a:t>
            </a:r>
            <a:r>
              <a:rPr lang="en-US" dirty="0" smtClean="0"/>
              <a:t>XI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Breyer dissent</a:t>
            </a:r>
          </a:p>
          <a:p>
            <a:pPr lvl="1"/>
            <a:r>
              <a:rPr lang="en-US" dirty="0"/>
              <a:t>Joined by Stevens and Ginsburg in whole and Souter in part</a:t>
            </a:r>
          </a:p>
          <a:p>
            <a:pPr lvl="1"/>
            <a:r>
              <a:rPr lang="en-US" dirty="0"/>
              <a:t>The Court was wrong to grant cert, stay the recount and end the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The Florida court could wrap everything up by December 18</a:t>
            </a:r>
          </a:p>
          <a:p>
            <a:pPr lvl="2"/>
            <a:r>
              <a:rPr lang="en-US" dirty="0" smtClean="0"/>
              <a:t>There is no record of evidence that it could not have </a:t>
            </a:r>
          </a:p>
          <a:p>
            <a:pPr lvl="1"/>
            <a:r>
              <a:rPr lang="en-US" dirty="0" smtClean="0"/>
              <a:t>He was very critical of the Court taking up this case and deciding it the way they did</a:t>
            </a:r>
          </a:p>
          <a:p>
            <a:pPr lvl="2"/>
            <a:r>
              <a:rPr lang="en-US" dirty="0" smtClean="0"/>
              <a:t>Check on the Court’s own exercise of power</a:t>
            </a:r>
          </a:p>
          <a:p>
            <a:pPr lvl="2"/>
            <a:r>
              <a:rPr lang="en-US" dirty="0" smtClean="0"/>
              <a:t>Judicial self-restraint</a:t>
            </a:r>
          </a:p>
          <a:p>
            <a:pPr lvl="2"/>
            <a:r>
              <a:rPr lang="en-US" dirty="0" smtClean="0"/>
              <a:t>“The most important thing we do is not doing”- quoting Stone from </a:t>
            </a:r>
            <a:r>
              <a:rPr lang="en-US" i="1" dirty="0" smtClean="0"/>
              <a:t>Butler</a:t>
            </a:r>
          </a:p>
          <a:p>
            <a:r>
              <a:rPr lang="en-US" dirty="0" smtClean="0"/>
              <a:t>The case did not change public opinion so much on the Court however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Bush v. Gore</a:t>
            </a:r>
            <a:r>
              <a:rPr lang="en-US" dirty="0"/>
              <a:t>- </a:t>
            </a:r>
            <a:r>
              <a:rPr lang="en-US" dirty="0" smtClean="0"/>
              <a:t>XII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Ginsburg dissent</a:t>
            </a:r>
          </a:p>
          <a:p>
            <a:pPr lvl="1"/>
            <a:r>
              <a:rPr lang="en-US" dirty="0" smtClean="0"/>
              <a:t>Joined by Stevens in whole, and Souter and Breyer in part</a:t>
            </a:r>
          </a:p>
          <a:p>
            <a:pPr lvl="1"/>
            <a:r>
              <a:rPr lang="en-US" dirty="0" smtClean="0"/>
              <a:t>Deference to the Florida Supreme Court on Florida law</a:t>
            </a:r>
          </a:p>
          <a:p>
            <a:pPr lvl="1"/>
            <a:r>
              <a:rPr lang="en-US" dirty="0" smtClean="0"/>
              <a:t>Calls out the majority for hypocrisy</a:t>
            </a:r>
          </a:p>
          <a:p>
            <a:pPr lvl="1"/>
            <a:r>
              <a:rPr lang="en-US" dirty="0" smtClean="0"/>
              <a:t>The Florida courts have acted quickly and can again to meet the deadline</a:t>
            </a:r>
          </a:p>
          <a:p>
            <a:r>
              <a:rPr lang="en-US" dirty="0" smtClean="0"/>
              <a:t>After this:</a:t>
            </a:r>
          </a:p>
          <a:p>
            <a:pPr lvl="1"/>
            <a:r>
              <a:rPr lang="en-US" dirty="0" smtClean="0"/>
              <a:t>Gore concedes</a:t>
            </a:r>
          </a:p>
          <a:p>
            <a:pPr lvl="1"/>
            <a:r>
              <a:rPr lang="en-US" dirty="0" smtClean="0"/>
              <a:t>Bush wins 271-267*</a:t>
            </a:r>
          </a:p>
          <a:p>
            <a:pPr lvl="1"/>
            <a:r>
              <a:rPr lang="en-US" dirty="0" smtClean="0"/>
              <a:t>Bush is reelected in 2004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Pages </a:t>
            </a:r>
            <a:r>
              <a:rPr lang="en-US" dirty="0" smtClean="0"/>
              <a:t>723-736</a:t>
            </a:r>
            <a:endParaRPr lang="en-US" dirty="0" smtClean="0"/>
          </a:p>
          <a:p>
            <a:r>
              <a:rPr lang="en-US" dirty="0" smtClean="0"/>
              <a:t>Voting Rights</a:t>
            </a:r>
            <a:endParaRPr lang="en-US" dirty="0" smtClean="0"/>
          </a:p>
          <a:p>
            <a:pPr lvl="1"/>
            <a:r>
              <a:rPr lang="en-US" i="1" dirty="0" smtClean="0"/>
              <a:t>South Carolina v. Katzen</a:t>
            </a:r>
            <a:r>
              <a:rPr lang="en-US" i="1" dirty="0" smtClean="0"/>
              <a:t>bach </a:t>
            </a:r>
            <a:r>
              <a:rPr lang="en-US" dirty="0" smtClean="0"/>
              <a:t>(1966)</a:t>
            </a:r>
          </a:p>
          <a:p>
            <a:pPr lvl="1"/>
            <a:r>
              <a:rPr lang="en-US" i="1" dirty="0" smtClean="0"/>
              <a:t>Shelby County v. Holder </a:t>
            </a:r>
            <a:r>
              <a:rPr lang="en-US" dirty="0" smtClean="0"/>
              <a:t>(2013)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020" y="2160588"/>
            <a:ext cx="6109489" cy="3440111"/>
          </a:xfrm>
        </p:spPr>
      </p:pic>
    </p:spTree>
    <p:extLst>
      <p:ext uri="{BB962C8B-B14F-4D97-AF65-F5344CB8AC3E}">
        <p14:creationId xmlns:p14="http://schemas.microsoft.com/office/powerpoint/2010/main" val="5640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start Chapter 14</a:t>
            </a:r>
          </a:p>
          <a:p>
            <a:pPr lvl="1"/>
            <a:r>
              <a:rPr lang="en-US" dirty="0" smtClean="0"/>
              <a:t>This is the last chapter</a:t>
            </a:r>
          </a:p>
          <a:p>
            <a:pPr lvl="1"/>
            <a:r>
              <a:rPr lang="en-US" dirty="0" smtClean="0"/>
              <a:t>Pages 717-723</a:t>
            </a:r>
          </a:p>
          <a:p>
            <a:pPr lvl="1"/>
            <a:r>
              <a:rPr lang="en-US" dirty="0" smtClean="0"/>
              <a:t>Elections and the Court</a:t>
            </a:r>
          </a:p>
          <a:p>
            <a:pPr lvl="2"/>
            <a:r>
              <a:rPr lang="en-US" i="1" dirty="0" smtClean="0"/>
              <a:t>Bush v. Gore </a:t>
            </a:r>
            <a:r>
              <a:rPr lang="en-US" dirty="0" smtClean="0"/>
              <a:t>(2000)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32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Bush v. Gore </a:t>
            </a:r>
            <a:r>
              <a:rPr lang="en-US" dirty="0" smtClean="0"/>
              <a:t>(2000)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Bush v. Gore </a:t>
            </a:r>
            <a:r>
              <a:rPr lang="en-US" dirty="0"/>
              <a:t>(2000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Background</a:t>
            </a:r>
          </a:p>
          <a:p>
            <a:pPr lvl="2"/>
            <a:r>
              <a:rPr lang="en-US" dirty="0" smtClean="0"/>
              <a:t>The 2000 Presidential election came down to the State of Florida</a:t>
            </a:r>
          </a:p>
          <a:p>
            <a:pPr lvl="2"/>
            <a:r>
              <a:rPr lang="en-US" dirty="0" smtClean="0"/>
              <a:t>Early in the evening, the state was called for Gore based on exit polls</a:t>
            </a:r>
          </a:p>
          <a:p>
            <a:pPr lvl="2"/>
            <a:r>
              <a:rPr lang="en-US" dirty="0" smtClean="0"/>
              <a:t>However, as results came in, the call was withdrawn</a:t>
            </a:r>
          </a:p>
          <a:p>
            <a:pPr lvl="2"/>
            <a:r>
              <a:rPr lang="en-US" dirty="0" smtClean="0"/>
              <a:t>After 2 AM, the state was called for Bush</a:t>
            </a:r>
          </a:p>
          <a:p>
            <a:pPr lvl="2"/>
            <a:r>
              <a:rPr lang="en-US" dirty="0" smtClean="0"/>
              <a:t>However, that call was based on erroneous data from Volusia County</a:t>
            </a:r>
          </a:p>
          <a:p>
            <a:pPr lvl="2"/>
            <a:r>
              <a:rPr lang="en-US" dirty="0" smtClean="0"/>
              <a:t>Late returns from South Florida made the race too close to call</a:t>
            </a:r>
          </a:p>
          <a:p>
            <a:pPr lvl="2"/>
            <a:r>
              <a:rPr lang="en-US" dirty="0" smtClean="0"/>
              <a:t>Gore withdraws his concession minutes before he would concede</a:t>
            </a:r>
          </a:p>
          <a:p>
            <a:pPr lvl="2"/>
            <a:r>
              <a:rPr lang="en-US" dirty="0" smtClean="0"/>
              <a:t>Bush won by 1784 votes out of more than 6 million in the initial count</a:t>
            </a:r>
          </a:p>
          <a:p>
            <a:pPr lvl="3"/>
            <a:r>
              <a:rPr lang="en-US" dirty="0" smtClean="0"/>
              <a:t>But that number dropped even more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52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Bush v. </a:t>
            </a:r>
            <a:r>
              <a:rPr lang="en-US" i="1" dirty="0" smtClean="0"/>
              <a:t>Gore</a:t>
            </a:r>
            <a:r>
              <a:rPr lang="en-US" dirty="0" smtClean="0"/>
              <a:t>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background</a:t>
            </a:r>
          </a:p>
          <a:p>
            <a:pPr lvl="1"/>
            <a:r>
              <a:rPr lang="en-US" dirty="0" smtClean="0"/>
              <a:t>Florida law required a machine recount if the margin was below a half a percent</a:t>
            </a:r>
          </a:p>
          <a:p>
            <a:pPr lvl="1"/>
            <a:r>
              <a:rPr lang="en-US" dirty="0" smtClean="0"/>
              <a:t>The machine recount made it even closer</a:t>
            </a:r>
          </a:p>
          <a:p>
            <a:pPr lvl="1"/>
            <a:r>
              <a:rPr lang="en-US" dirty="0" smtClean="0"/>
              <a:t>Issues in the recount</a:t>
            </a:r>
          </a:p>
          <a:p>
            <a:pPr lvl="2"/>
            <a:r>
              <a:rPr lang="en-US" dirty="0" smtClean="0"/>
              <a:t>Palm Beach butterfly ballot</a:t>
            </a:r>
          </a:p>
          <a:p>
            <a:pPr lvl="2"/>
            <a:r>
              <a:rPr lang="en-US" dirty="0" smtClean="0"/>
              <a:t>Hanging chad- what standard to use?</a:t>
            </a:r>
          </a:p>
          <a:p>
            <a:pPr lvl="2"/>
            <a:r>
              <a:rPr lang="en-US" dirty="0" smtClean="0"/>
              <a:t>Brooks Brothers riot in Miami</a:t>
            </a:r>
          </a:p>
          <a:p>
            <a:pPr lvl="2"/>
            <a:r>
              <a:rPr lang="en-US" dirty="0" smtClean="0"/>
              <a:t>The voter purge- disproportionate to African Americans</a:t>
            </a:r>
          </a:p>
          <a:p>
            <a:pPr lvl="2"/>
            <a:r>
              <a:rPr lang="en-US" dirty="0" smtClean="0"/>
              <a:t>Katherine Harris wanted to cut it off and certify for Bush</a:t>
            </a:r>
          </a:p>
          <a:p>
            <a:pPr lvl="2"/>
            <a:r>
              <a:rPr lang="en-US" dirty="0" smtClean="0"/>
              <a:t>Florida election law was backwards</a:t>
            </a:r>
          </a:p>
          <a:p>
            <a:pPr lvl="3"/>
            <a:r>
              <a:rPr lang="en-US" dirty="0" smtClean="0"/>
              <a:t>One had to ask for recounts county by county- cherry-picking allegation</a:t>
            </a:r>
          </a:p>
          <a:p>
            <a:pPr lvl="2"/>
            <a:r>
              <a:rPr lang="en-US" dirty="0" smtClean="0"/>
              <a:t>Different counties had different machines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372" y="101600"/>
            <a:ext cx="3479800" cy="345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364" y="3854257"/>
            <a:ext cx="4485408" cy="292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Bush v. Gore</a:t>
            </a:r>
            <a:r>
              <a:rPr lang="en-US" dirty="0"/>
              <a:t>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Other issues</a:t>
            </a:r>
          </a:p>
          <a:p>
            <a:pPr lvl="1"/>
            <a:r>
              <a:rPr lang="en-US" dirty="0" smtClean="0"/>
              <a:t>The Florida Supreme Court was of Democratic appointees</a:t>
            </a:r>
          </a:p>
          <a:p>
            <a:pPr lvl="2"/>
            <a:r>
              <a:rPr lang="en-US" dirty="0" smtClean="0"/>
              <a:t>But the Governor was named Jeb Bush</a:t>
            </a:r>
          </a:p>
          <a:p>
            <a:pPr lvl="2"/>
            <a:r>
              <a:rPr lang="en-US" dirty="0" smtClean="0"/>
              <a:t>The Legislature was heavily Republican</a:t>
            </a:r>
          </a:p>
          <a:p>
            <a:pPr lvl="1"/>
            <a:r>
              <a:rPr lang="en-US" dirty="0" smtClean="0"/>
              <a:t>The U.S. Supreme Court was largely Republican appointees</a:t>
            </a:r>
          </a:p>
          <a:p>
            <a:r>
              <a:rPr lang="en-US" dirty="0" smtClean="0"/>
              <a:t>So, it was of advantage for Democrats to keep the case in Florida courts, but for Republicans to get the case into federal court</a:t>
            </a:r>
          </a:p>
          <a:p>
            <a:r>
              <a:rPr lang="en-US" dirty="0" smtClean="0"/>
              <a:t>Dates to take into account</a:t>
            </a:r>
          </a:p>
          <a:p>
            <a:pPr lvl="1"/>
            <a:r>
              <a:rPr lang="en-US" dirty="0" smtClean="0"/>
              <a:t>November 18- Florida law date to certify</a:t>
            </a:r>
          </a:p>
          <a:p>
            <a:pPr lvl="1"/>
            <a:r>
              <a:rPr lang="en-US" dirty="0" smtClean="0"/>
              <a:t>December 12- Federal safe harbor  (3 U.S.C.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§5) </a:t>
            </a:r>
            <a:endParaRPr lang="en-US" dirty="0" smtClean="0"/>
          </a:p>
          <a:p>
            <a:pPr lvl="1"/>
            <a:r>
              <a:rPr lang="en-US" dirty="0" smtClean="0"/>
              <a:t>December 18- Date for electors to cast ballots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982" y="125845"/>
            <a:ext cx="38100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Bush v. Gore</a:t>
            </a:r>
            <a:r>
              <a:rPr lang="en-US" dirty="0"/>
              <a:t>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cases</a:t>
            </a:r>
          </a:p>
          <a:p>
            <a:pPr lvl="1"/>
            <a:r>
              <a:rPr lang="en-US" dirty="0" smtClean="0"/>
              <a:t>The Florida Supreme Court extends the certification deadline to November 26</a:t>
            </a:r>
          </a:p>
          <a:p>
            <a:pPr lvl="2"/>
            <a:r>
              <a:rPr lang="en-US" dirty="0" smtClean="0"/>
              <a:t>However, Palm Beach wasn’t finished and Miami-Dade quit counting</a:t>
            </a:r>
          </a:p>
          <a:p>
            <a:pPr lvl="2"/>
            <a:r>
              <a:rPr lang="en-US" dirty="0" smtClean="0"/>
              <a:t>Then in </a:t>
            </a:r>
            <a:r>
              <a:rPr lang="en-US" i="1" dirty="0" smtClean="0"/>
              <a:t>Palm Beach Canvassing Board v. Harris</a:t>
            </a:r>
            <a:r>
              <a:rPr lang="en-US" dirty="0" smtClean="0"/>
              <a:t>, (Fla. 2000), the Florida Supreme Court rules Harris should not have certified</a:t>
            </a:r>
          </a:p>
          <a:p>
            <a:pPr lvl="2"/>
            <a:r>
              <a:rPr lang="en-US" dirty="0" smtClean="0"/>
              <a:t>But in </a:t>
            </a:r>
            <a:r>
              <a:rPr lang="en-US" i="1" dirty="0" smtClean="0"/>
              <a:t>Bush v. Palm Beach Canvassing Board</a:t>
            </a:r>
            <a:r>
              <a:rPr lang="en-US" dirty="0" smtClean="0"/>
              <a:t> (2000), the U.S. Supreme Court send the case back to the Florida Supreme Court for clarification</a:t>
            </a:r>
          </a:p>
          <a:p>
            <a:pPr lvl="2"/>
            <a:r>
              <a:rPr lang="en-US" dirty="0" smtClean="0"/>
              <a:t>Then in response in </a:t>
            </a:r>
            <a:r>
              <a:rPr lang="en-US" i="1" dirty="0" smtClean="0"/>
              <a:t>Gore v. Harris</a:t>
            </a:r>
            <a:r>
              <a:rPr lang="en-US" dirty="0" smtClean="0"/>
              <a:t>, (Fla. 2000), the Florida Supreme Court orders a full statewide recount of all under votes</a:t>
            </a:r>
          </a:p>
          <a:p>
            <a:pPr lvl="3"/>
            <a:r>
              <a:rPr lang="en-US" dirty="0" smtClean="0"/>
              <a:t>But they failed to set one standard for their counting</a:t>
            </a:r>
          </a:p>
          <a:p>
            <a:pPr lvl="3"/>
            <a:r>
              <a:rPr lang="en-US" dirty="0" smtClean="0"/>
              <a:t>To the surprise of many, the Supreme Court issues a 5-4 ruling granting a stay of the recount</a:t>
            </a:r>
          </a:p>
          <a:p>
            <a:pPr lvl="1"/>
            <a:r>
              <a:rPr lang="en-US" dirty="0" smtClean="0"/>
              <a:t>There were a lot more cases in the state court level than I can go over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Bush v. Gore</a:t>
            </a:r>
            <a:r>
              <a:rPr lang="en-US" dirty="0"/>
              <a:t>-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Did the Florida Supreme Court violate Article II, Section 1, Clause 2 by making new election law?</a:t>
            </a:r>
          </a:p>
          <a:p>
            <a:pPr lvl="1"/>
            <a:r>
              <a:rPr lang="en-US" dirty="0" smtClean="0"/>
              <a:t>Did the lack of a standard for the manual recount violate the Equal Protection and Due Process clauses?</a:t>
            </a:r>
          </a:p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Bush</a:t>
            </a:r>
          </a:p>
          <a:p>
            <a:pPr lvl="2"/>
            <a:r>
              <a:rPr lang="en-US" dirty="0" smtClean="0"/>
              <a:t>Florida signed up for the safe harbor provision</a:t>
            </a:r>
          </a:p>
          <a:p>
            <a:pPr lvl="2"/>
            <a:r>
              <a:rPr lang="en-US" dirty="0" smtClean="0"/>
              <a:t>Therefore the Florida Supreme Court changed state law rather than interpreted it</a:t>
            </a:r>
          </a:p>
          <a:p>
            <a:pPr lvl="2"/>
            <a:r>
              <a:rPr lang="en-US" dirty="0" smtClean="0"/>
              <a:t>The State Legislature is the final arbiter of how electoral votes are distributed</a:t>
            </a:r>
          </a:p>
          <a:p>
            <a:pPr lvl="3"/>
            <a:r>
              <a:rPr lang="en-US" dirty="0" smtClean="0"/>
              <a:t>The Florida House Speaker had the House vote to award the electoral votes to Bush</a:t>
            </a:r>
          </a:p>
          <a:p>
            <a:pPr lvl="3"/>
            <a:r>
              <a:rPr lang="en-US" dirty="0" smtClean="0"/>
              <a:t>But in choosing the safe harbor provision, they said contests should end by December 12</a:t>
            </a:r>
          </a:p>
          <a:p>
            <a:pPr lvl="2"/>
            <a:r>
              <a:rPr lang="en-US" dirty="0" smtClean="0"/>
              <a:t>The lack of a clear standard in the recount violates equal protection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04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Bush v. Gore</a:t>
            </a:r>
            <a:r>
              <a:rPr lang="en-US" dirty="0"/>
              <a:t>- </a:t>
            </a:r>
            <a:r>
              <a:rPr lang="en-US" dirty="0" smtClean="0"/>
              <a:t>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Gore</a:t>
            </a:r>
          </a:p>
          <a:p>
            <a:pPr lvl="2"/>
            <a:r>
              <a:rPr lang="en-US" dirty="0" smtClean="0"/>
              <a:t>Safe harbor is only an option</a:t>
            </a:r>
          </a:p>
          <a:p>
            <a:pPr lvl="2"/>
            <a:r>
              <a:rPr lang="en-US" dirty="0" smtClean="0"/>
              <a:t>The Florida Court merely interpreted state law</a:t>
            </a:r>
          </a:p>
          <a:p>
            <a:pPr lvl="2"/>
            <a:r>
              <a:rPr lang="en-US" dirty="0" smtClean="0"/>
              <a:t>The decision is consistent with Equal Protection</a:t>
            </a:r>
          </a:p>
          <a:p>
            <a:pPr lvl="2"/>
            <a:r>
              <a:rPr lang="en-US" dirty="0" smtClean="0"/>
              <a:t>All hand recounts are subject to supervision by the county canvassing board and review by the Florida judicial branch</a:t>
            </a:r>
          </a:p>
          <a:p>
            <a:pPr lvl="2"/>
            <a:r>
              <a:rPr lang="en-US" dirty="0" smtClean="0"/>
              <a:t>The overarching goal is to have every vote counted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Bush v. Gore</a:t>
            </a:r>
            <a:r>
              <a:rPr lang="en-US" dirty="0"/>
              <a:t>- </a:t>
            </a:r>
            <a:r>
              <a:rPr lang="en-US" dirty="0" smtClean="0"/>
              <a:t>VII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 curiam opinion</a:t>
            </a:r>
          </a:p>
          <a:p>
            <a:pPr lvl="1"/>
            <a:r>
              <a:rPr lang="en-US" dirty="0" smtClean="0"/>
              <a:t>We don’t know who primarily wrote it, but many have speculated it was O’Connor</a:t>
            </a:r>
          </a:p>
          <a:p>
            <a:pPr lvl="1"/>
            <a:r>
              <a:rPr lang="en-US" dirty="0" smtClean="0"/>
              <a:t>The state legislature determines the counting of electoral votes in a state under the Elections Clause, and they never formally gave that power up</a:t>
            </a:r>
          </a:p>
          <a:p>
            <a:pPr lvl="1"/>
            <a:r>
              <a:rPr lang="en-US" dirty="0" smtClean="0"/>
              <a:t>Equal protection- one cannot weigh one vote more than another</a:t>
            </a:r>
            <a:r>
              <a:rPr lang="en-US" dirty="0"/>
              <a:t> </a:t>
            </a:r>
            <a:r>
              <a:rPr lang="en-US" dirty="0" smtClean="0"/>
              <a:t>by arbitrary or disparate treatment</a:t>
            </a:r>
          </a:p>
          <a:p>
            <a:pPr lvl="1"/>
            <a:r>
              <a:rPr lang="en-US" dirty="0" smtClean="0"/>
              <a:t>The Florida Supreme Court failed to set out a standard for non-arbitrary treatment of votes, and intent of the voter doesn’t satisfy this</a:t>
            </a:r>
          </a:p>
          <a:p>
            <a:pPr lvl="1"/>
            <a:r>
              <a:rPr lang="en-US" dirty="0" smtClean="0"/>
              <a:t>Uniform rules were necessary on a statewide basis</a:t>
            </a:r>
          </a:p>
          <a:p>
            <a:pPr lvl="2"/>
            <a:r>
              <a:rPr lang="en-US" dirty="0" smtClean="0"/>
              <a:t>Failure to look at all ballots</a:t>
            </a:r>
          </a:p>
          <a:p>
            <a:pPr lvl="2"/>
            <a:r>
              <a:rPr lang="en-US" dirty="0" smtClean="0"/>
              <a:t>Failure to look at over votes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74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1_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1317</Words>
  <Application>Microsoft Office PowerPoint</Application>
  <PresentationFormat>Widescreen</PresentationFormat>
  <Paragraphs>157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 3</vt:lpstr>
      <vt:lpstr>Facet</vt:lpstr>
      <vt:lpstr>1_Facet</vt:lpstr>
      <vt:lpstr> Lecture 47 Voting and Representation I</vt:lpstr>
      <vt:lpstr>This lecture </vt:lpstr>
      <vt:lpstr>Bush v. Gore (2000)</vt:lpstr>
      <vt:lpstr>Bush v. Gore- II</vt:lpstr>
      <vt:lpstr>Bush v. Gore- III</vt:lpstr>
      <vt:lpstr>Bush v. Gore- IV</vt:lpstr>
      <vt:lpstr>Bush v. Gore- V</vt:lpstr>
      <vt:lpstr>Bush v. Gore- VI</vt:lpstr>
      <vt:lpstr>Bush v. Gore- VII</vt:lpstr>
      <vt:lpstr>Bush v. Gore- VIII</vt:lpstr>
      <vt:lpstr>Bush v. Gore- IX</vt:lpstr>
      <vt:lpstr>Bush v. Gore- X</vt:lpstr>
      <vt:lpstr>Bush v. Gore- XI</vt:lpstr>
      <vt:lpstr>Bush v. Gore- XII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Lecture 47 Voting and Representation I</dc:title>
  <dc:creator>Shawn Donahue</dc:creator>
  <cp:lastModifiedBy>Shawn Donahue</cp:lastModifiedBy>
  <cp:revision>3</cp:revision>
  <dcterms:created xsi:type="dcterms:W3CDTF">2017-06-24T02:53:55Z</dcterms:created>
  <dcterms:modified xsi:type="dcterms:W3CDTF">2017-06-24T03:55:23Z</dcterms:modified>
</cp:coreProperties>
</file>