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7"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301586-B575-4F56-B4FA-1DAB0222B438}" type="datetimeFigureOut">
              <a:rPr lang="en-US" smtClean="0"/>
              <a:t>3/19/2017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98A62-041C-465B-80E7-DB04C53A7803}" type="slidenum">
              <a:rPr lang="en-US" smtClean="0"/>
              <a:t>‹#›</a:t>
            </a:fld>
            <a:endParaRPr lang="en-US"/>
          </a:p>
        </p:txBody>
      </p:sp>
    </p:spTree>
    <p:extLst>
      <p:ext uri="{BB962C8B-B14F-4D97-AF65-F5344CB8AC3E}">
        <p14:creationId xmlns:p14="http://schemas.microsoft.com/office/powerpoint/2010/main" val="3111705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786445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81572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AA958D-71E5-4B42-A756-211C561FCCE6}"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27482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130937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76181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endParaRPr lang="en-US" dirty="0">
              <a:solidFill>
                <a:srgbClr val="3494BA">
                  <a:lumMod val="60000"/>
                  <a:lumOff val="40000"/>
                </a:srgbClr>
              </a:solidFill>
              <a:latin typeface="Arial"/>
            </a:endParaRPr>
          </a:p>
        </p:txBody>
      </p:sp>
    </p:spTree>
    <p:extLst>
      <p:ext uri="{BB962C8B-B14F-4D97-AF65-F5344CB8AC3E}">
        <p14:creationId xmlns:p14="http://schemas.microsoft.com/office/powerpoint/2010/main" val="3868053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2552556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p>
        </p:txBody>
      </p:sp>
    </p:spTree>
    <p:extLst>
      <p:ext uri="{BB962C8B-B14F-4D97-AF65-F5344CB8AC3E}">
        <p14:creationId xmlns:p14="http://schemas.microsoft.com/office/powerpoint/2010/main" val="2558725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3763447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384296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12542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922465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129646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165875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356758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6373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1978547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171655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25179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5CFD76-407D-4B6E-A565-2A1194810ADF}"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51B3AC-CE6A-4D2D-BCA9-C2FB102F0027}" type="slidenum">
              <a:rPr lang="en-US" smtClean="0">
                <a:solidFill>
                  <a:srgbClr val="3494BA"/>
                </a:solidFill>
              </a:rPr>
              <a:pPr/>
              <a:t>‹#›</a:t>
            </a:fld>
            <a:endParaRPr lang="en-US">
              <a:solidFill>
                <a:srgbClr val="3494BA"/>
              </a:solidFill>
            </a:endParaRPr>
          </a:p>
        </p:txBody>
      </p:sp>
    </p:spTree>
    <p:extLst>
      <p:ext uri="{BB962C8B-B14F-4D97-AF65-F5344CB8AC3E}">
        <p14:creationId xmlns:p14="http://schemas.microsoft.com/office/powerpoint/2010/main" val="3568869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Lecture 5</a:t>
            </a:r>
            <a:br>
              <a:rPr lang="en-US" dirty="0" smtClean="0"/>
            </a:br>
            <a:r>
              <a:rPr lang="en-US" dirty="0" smtClean="0"/>
              <a:t>Chapter 3</a:t>
            </a:r>
            <a:endParaRPr lang="en-US" dirty="0"/>
          </a:p>
        </p:txBody>
      </p:sp>
      <p:sp>
        <p:nvSpPr>
          <p:cNvPr id="3" name="Subtitle 2"/>
          <p:cNvSpPr>
            <a:spLocks noGrp="1"/>
          </p:cNvSpPr>
          <p:nvPr>
            <p:ph type="subTitle" idx="1"/>
          </p:nvPr>
        </p:nvSpPr>
        <p:spPr/>
        <p:txBody>
          <a:bodyPr>
            <a:normAutofit fontScale="62500" lnSpcReduction="20000"/>
          </a:bodyPr>
          <a:lstStyle/>
          <a:p>
            <a:r>
              <a:rPr lang="en-US" sz="6000" dirty="0" smtClean="0"/>
              <a:t>Incorporation of the Bill of Rights</a:t>
            </a:r>
            <a:endParaRPr lang="en-US" sz="6000" dirty="0"/>
          </a:p>
        </p:txBody>
      </p:sp>
    </p:spTree>
    <p:extLst>
      <p:ext uri="{BB962C8B-B14F-4D97-AF65-F5344CB8AC3E}">
        <p14:creationId xmlns:p14="http://schemas.microsoft.com/office/powerpoint/2010/main" val="1873281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Hurtado v. California- </a:t>
            </a:r>
            <a:r>
              <a:rPr lang="en-US" dirty="0" smtClean="0">
                <a:solidFill>
                  <a:srgbClr val="3494BA"/>
                </a:solidFill>
              </a:rPr>
              <a:t>III</a:t>
            </a:r>
            <a:endParaRPr lang="en-US" dirty="0"/>
          </a:p>
        </p:txBody>
      </p:sp>
      <p:sp>
        <p:nvSpPr>
          <p:cNvPr id="4" name="Content Placeholder 3"/>
          <p:cNvSpPr>
            <a:spLocks noGrp="1"/>
          </p:cNvSpPr>
          <p:nvPr>
            <p:ph sz="half" idx="1"/>
          </p:nvPr>
        </p:nvSpPr>
        <p:spPr/>
        <p:txBody>
          <a:bodyPr/>
          <a:lstStyle/>
          <a:p>
            <a:r>
              <a:rPr lang="en-US" dirty="0" smtClean="0"/>
              <a:t>Harlan, J. dissenting</a:t>
            </a:r>
          </a:p>
          <a:p>
            <a:pPr lvl="1"/>
            <a:r>
              <a:rPr lang="en-US" dirty="0" smtClean="0"/>
              <a:t>Known as the “Great dissenter”</a:t>
            </a:r>
          </a:p>
          <a:p>
            <a:pPr lvl="1"/>
            <a:r>
              <a:rPr lang="en-US" dirty="0" smtClean="0"/>
              <a:t>Distinguishes the fact that this is a capital case</a:t>
            </a:r>
          </a:p>
          <a:p>
            <a:pPr lvl="1"/>
            <a:endParaRPr lang="en-US" dirty="0" smtClean="0"/>
          </a:p>
          <a:p>
            <a:pPr lvl="1"/>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40920" y="2160588"/>
            <a:ext cx="3081860" cy="3881437"/>
          </a:xfrm>
        </p:spPr>
      </p:pic>
    </p:spTree>
    <p:extLst>
      <p:ext uri="{BB962C8B-B14F-4D97-AF65-F5344CB8AC3E}">
        <p14:creationId xmlns:p14="http://schemas.microsoft.com/office/powerpoint/2010/main" val="296184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Subsequent cases</a:t>
            </a:r>
            <a:endParaRPr lang="en-US" dirty="0"/>
          </a:p>
        </p:txBody>
      </p:sp>
      <p:sp>
        <p:nvSpPr>
          <p:cNvPr id="3" name="Content Placeholder 2"/>
          <p:cNvSpPr>
            <a:spLocks noGrp="1"/>
          </p:cNvSpPr>
          <p:nvPr>
            <p:ph idx="1"/>
          </p:nvPr>
        </p:nvSpPr>
        <p:spPr/>
        <p:txBody>
          <a:bodyPr>
            <a:normAutofit lnSpcReduction="10000"/>
          </a:bodyPr>
          <a:lstStyle/>
          <a:p>
            <a:r>
              <a:rPr lang="en-US" i="1" dirty="0" smtClean="0"/>
              <a:t>Chicago, Burlington &amp; Quincy Railroad v. Chicago</a:t>
            </a:r>
            <a:r>
              <a:rPr lang="en-US" dirty="0" smtClean="0"/>
              <a:t> (1897)</a:t>
            </a:r>
          </a:p>
          <a:p>
            <a:pPr lvl="1"/>
            <a:r>
              <a:rPr lang="en-US" dirty="0" smtClean="0"/>
              <a:t>Harlan writes for the Court that the states must abide by the Takings Clause of the 14</a:t>
            </a:r>
            <a:r>
              <a:rPr lang="en-US" baseline="30000" dirty="0" smtClean="0"/>
              <a:t>th</a:t>
            </a:r>
            <a:r>
              <a:rPr lang="en-US" dirty="0" smtClean="0"/>
              <a:t> Amendment</a:t>
            </a:r>
          </a:p>
          <a:p>
            <a:r>
              <a:rPr lang="en-US" i="1" dirty="0" smtClean="0"/>
              <a:t>Maxwell v. Dow</a:t>
            </a:r>
            <a:r>
              <a:rPr lang="en-US" dirty="0" smtClean="0"/>
              <a:t> (1900)</a:t>
            </a:r>
          </a:p>
          <a:p>
            <a:pPr lvl="1"/>
            <a:r>
              <a:rPr lang="en-US" dirty="0" smtClean="0"/>
              <a:t>The Court refuses to extend the trial by jury right to the states</a:t>
            </a:r>
          </a:p>
          <a:p>
            <a:r>
              <a:rPr lang="en-US" i="1" dirty="0" smtClean="0"/>
              <a:t>Twining v. New Jersey</a:t>
            </a:r>
            <a:r>
              <a:rPr lang="en-US" dirty="0" smtClean="0"/>
              <a:t> (1908)</a:t>
            </a:r>
          </a:p>
          <a:p>
            <a:pPr lvl="1"/>
            <a:r>
              <a:rPr lang="en-US" dirty="0" smtClean="0"/>
              <a:t>An 8-1 Court refuses to extend the protection against self-incrimination to the states (Harlan dissenting)</a:t>
            </a:r>
          </a:p>
          <a:p>
            <a:pPr lvl="1"/>
            <a:r>
              <a:rPr lang="en-US" dirty="0" smtClean="0"/>
              <a:t>But it does not close the door on incorporation</a:t>
            </a:r>
            <a:r>
              <a:rPr lang="en-US" dirty="0" smtClean="0">
                <a:sym typeface="Wingdings" panose="05000000000000000000" pitchFamily="2" charset="2"/>
              </a:rPr>
              <a:t> selective incorporation</a:t>
            </a:r>
          </a:p>
          <a:p>
            <a:r>
              <a:rPr lang="en-US" i="1" dirty="0" err="1" smtClean="0">
                <a:sym typeface="Wingdings" panose="05000000000000000000" pitchFamily="2" charset="2"/>
              </a:rPr>
              <a:t>Gitlow</a:t>
            </a:r>
            <a:r>
              <a:rPr lang="en-US" i="1" dirty="0" smtClean="0">
                <a:sym typeface="Wingdings" panose="05000000000000000000" pitchFamily="2" charset="2"/>
              </a:rPr>
              <a:t> v. New York</a:t>
            </a:r>
            <a:r>
              <a:rPr lang="en-US" dirty="0" smtClean="0">
                <a:sym typeface="Wingdings" panose="05000000000000000000" pitchFamily="2" charset="2"/>
              </a:rPr>
              <a:t> (1925)</a:t>
            </a:r>
          </a:p>
          <a:p>
            <a:pPr lvl="1"/>
            <a:r>
              <a:rPr lang="en-US" dirty="0" smtClean="0">
                <a:sym typeface="Wingdings" panose="05000000000000000000" pitchFamily="2" charset="2"/>
              </a:rPr>
              <a:t>Incorporates First Amendment </a:t>
            </a:r>
            <a:endParaRPr lang="en-US" dirty="0"/>
          </a:p>
        </p:txBody>
      </p:sp>
    </p:spTree>
    <p:extLst>
      <p:ext uri="{BB962C8B-B14F-4D97-AF65-F5344CB8AC3E}">
        <p14:creationId xmlns:p14="http://schemas.microsoft.com/office/powerpoint/2010/main" val="176813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Palko v. Connecticut </a:t>
            </a:r>
            <a:r>
              <a:rPr lang="en-US" dirty="0" smtClean="0"/>
              <a:t>(1937)</a:t>
            </a:r>
            <a:endParaRPr lang="en-US" i="1" dirty="0"/>
          </a:p>
        </p:txBody>
      </p:sp>
      <p:sp>
        <p:nvSpPr>
          <p:cNvPr id="3" name="Content Placeholder 2"/>
          <p:cNvSpPr>
            <a:spLocks noGrp="1"/>
          </p:cNvSpPr>
          <p:nvPr>
            <p:ph idx="1"/>
          </p:nvPr>
        </p:nvSpPr>
        <p:spPr/>
        <p:txBody>
          <a:bodyPr/>
          <a:lstStyle/>
          <a:p>
            <a:r>
              <a:rPr lang="en-US" dirty="0" smtClean="0"/>
              <a:t>Background</a:t>
            </a:r>
          </a:p>
          <a:p>
            <a:pPr lvl="1"/>
            <a:r>
              <a:rPr lang="en-US" dirty="0" smtClean="0"/>
              <a:t>Involved the double jeopardy clause of the 5</a:t>
            </a:r>
            <a:r>
              <a:rPr lang="en-US" baseline="30000" dirty="0" smtClean="0"/>
              <a:t>th</a:t>
            </a:r>
            <a:r>
              <a:rPr lang="en-US" dirty="0" smtClean="0"/>
              <a:t> Amendment</a:t>
            </a:r>
          </a:p>
          <a:p>
            <a:r>
              <a:rPr lang="en-US" dirty="0" smtClean="0"/>
              <a:t>Arguments</a:t>
            </a:r>
          </a:p>
          <a:p>
            <a:pPr lvl="1"/>
            <a:r>
              <a:rPr lang="en-US" dirty="0" smtClean="0"/>
              <a:t>For Palko</a:t>
            </a:r>
          </a:p>
          <a:p>
            <a:pPr lvl="2"/>
            <a:r>
              <a:rPr lang="en-US" dirty="0" smtClean="0"/>
              <a:t>Double jeopardy is a fundamental right</a:t>
            </a:r>
          </a:p>
          <a:p>
            <a:pPr lvl="2"/>
            <a:r>
              <a:rPr lang="en-US" dirty="0" smtClean="0"/>
              <a:t>Protected by the 14</a:t>
            </a:r>
            <a:r>
              <a:rPr lang="en-US" baseline="30000" dirty="0" smtClean="0"/>
              <a:t>th</a:t>
            </a:r>
            <a:r>
              <a:rPr lang="en-US" dirty="0" smtClean="0"/>
              <a:t> Amendment</a:t>
            </a:r>
          </a:p>
          <a:p>
            <a:pPr lvl="1"/>
            <a:r>
              <a:rPr lang="en-US" dirty="0" smtClean="0"/>
              <a:t>For Connecticut</a:t>
            </a:r>
          </a:p>
          <a:p>
            <a:pPr lvl="2"/>
            <a:r>
              <a:rPr lang="en-US" dirty="0" smtClean="0"/>
              <a:t>Not a fundamental right or protected by the 14</a:t>
            </a:r>
            <a:r>
              <a:rPr lang="en-US" baseline="30000" dirty="0" smtClean="0"/>
              <a:t>th</a:t>
            </a:r>
            <a:r>
              <a:rPr lang="en-US" dirty="0" smtClean="0"/>
              <a:t> Amendment</a:t>
            </a:r>
          </a:p>
          <a:p>
            <a:pPr lvl="2"/>
            <a:r>
              <a:rPr lang="en-US" dirty="0" smtClean="0"/>
              <a:t>Connecticut law applies, not the 5</a:t>
            </a:r>
            <a:r>
              <a:rPr lang="en-US" baseline="30000" dirty="0" smtClean="0"/>
              <a:t>th</a:t>
            </a:r>
            <a:r>
              <a:rPr lang="en-US" dirty="0" smtClean="0"/>
              <a:t> Amendment</a:t>
            </a:r>
          </a:p>
        </p:txBody>
      </p:sp>
    </p:spTree>
    <p:extLst>
      <p:ext uri="{BB962C8B-B14F-4D97-AF65-F5344CB8AC3E}">
        <p14:creationId xmlns:p14="http://schemas.microsoft.com/office/powerpoint/2010/main" val="3522488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Palko v. </a:t>
            </a:r>
            <a:r>
              <a:rPr lang="en-US" i="1" dirty="0" smtClean="0"/>
              <a:t>Connecticut</a:t>
            </a:r>
            <a:r>
              <a:rPr lang="en-US" dirty="0" smtClean="0"/>
              <a:t>- II</a:t>
            </a:r>
            <a:endParaRPr lang="en-US" dirty="0"/>
          </a:p>
        </p:txBody>
      </p:sp>
      <p:sp>
        <p:nvSpPr>
          <p:cNvPr id="3" name="Content Placeholder 2"/>
          <p:cNvSpPr>
            <a:spLocks noGrp="1"/>
          </p:cNvSpPr>
          <p:nvPr>
            <p:ph sz="half" idx="1"/>
          </p:nvPr>
        </p:nvSpPr>
        <p:spPr/>
        <p:txBody>
          <a:bodyPr/>
          <a:lstStyle/>
          <a:p>
            <a:r>
              <a:rPr lang="en-US" dirty="0" smtClean="0"/>
              <a:t>Justice Cardozo for an 8-1 Court (Butler, J. dissenting)</a:t>
            </a:r>
          </a:p>
          <a:p>
            <a:pPr lvl="1"/>
            <a:r>
              <a:rPr lang="en-US" dirty="0" smtClean="0"/>
              <a:t>Rejects the broad interpretation of the 14</a:t>
            </a:r>
            <a:r>
              <a:rPr lang="en-US" baseline="30000" dirty="0" smtClean="0"/>
              <a:t>th</a:t>
            </a:r>
            <a:r>
              <a:rPr lang="en-US" dirty="0" smtClean="0"/>
              <a:t> Amendment</a:t>
            </a:r>
          </a:p>
          <a:p>
            <a:pPr lvl="1"/>
            <a:r>
              <a:rPr lang="en-US" dirty="0" smtClean="0"/>
              <a:t>Does not violate “fundamental principles of liberty and justice which lie at the base of all our civil and political institutions”</a:t>
            </a:r>
          </a:p>
          <a:p>
            <a:pPr lvl="1"/>
            <a:r>
              <a:rPr lang="en-US" dirty="0" smtClean="0"/>
              <a:t>Palko loses and gets the chair</a:t>
            </a:r>
          </a:p>
          <a:p>
            <a:pPr lvl="1"/>
            <a:r>
              <a:rPr lang="en-US" dirty="0" smtClean="0"/>
              <a:t>Further selective incorporation</a:t>
            </a:r>
          </a:p>
          <a:p>
            <a:pPr lvl="1"/>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53099" y="1463169"/>
            <a:ext cx="6284228" cy="4189486"/>
          </a:xfrm>
        </p:spPr>
      </p:pic>
    </p:spTree>
    <p:extLst>
      <p:ext uri="{BB962C8B-B14F-4D97-AF65-F5344CB8AC3E}">
        <p14:creationId xmlns:p14="http://schemas.microsoft.com/office/powerpoint/2010/main" val="3453661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t>
            </a:r>
            <a:r>
              <a:rPr lang="en-US" i="1" dirty="0" smtClean="0"/>
              <a:t>Palko</a:t>
            </a:r>
            <a:endParaRPr lang="en-US" dirty="0"/>
          </a:p>
        </p:txBody>
      </p:sp>
      <p:sp>
        <p:nvSpPr>
          <p:cNvPr id="3" name="Content Placeholder 2"/>
          <p:cNvSpPr>
            <a:spLocks noGrp="1"/>
          </p:cNvSpPr>
          <p:nvPr>
            <p:ph sz="half" idx="1"/>
          </p:nvPr>
        </p:nvSpPr>
        <p:spPr/>
        <p:txBody>
          <a:bodyPr/>
          <a:lstStyle/>
          <a:p>
            <a:r>
              <a:rPr lang="en-US" dirty="0" smtClean="0"/>
              <a:t>Further selective incorporation by the Court</a:t>
            </a:r>
          </a:p>
          <a:p>
            <a:pPr lvl="1"/>
            <a:r>
              <a:rPr lang="en-US" i="1" dirty="0" smtClean="0"/>
              <a:t>Adamson v. California</a:t>
            </a:r>
            <a:r>
              <a:rPr lang="en-US" dirty="0" smtClean="0"/>
              <a:t> (1947)- Court refuses to incorporate self-incrimination</a:t>
            </a:r>
          </a:p>
          <a:p>
            <a:r>
              <a:rPr lang="en-US" dirty="0" smtClean="0"/>
              <a:t>However, other voices on the Court would gain sway</a:t>
            </a:r>
          </a:p>
          <a:p>
            <a:pPr lvl="1"/>
            <a:r>
              <a:rPr lang="en-US" dirty="0" smtClean="0"/>
              <a:t>Black and Douglas (plus Murphy)</a:t>
            </a:r>
          </a:p>
          <a:p>
            <a:pPr lvl="1"/>
            <a:r>
              <a:rPr lang="en-US" dirty="0" smtClean="0"/>
              <a:t>And later Warren, Brennan, Clark</a:t>
            </a:r>
          </a:p>
          <a:p>
            <a:pPr lvl="1"/>
            <a:r>
              <a:rPr lang="en-US" dirty="0" smtClean="0"/>
              <a:t>Note: Court composition has consequences!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08819" y="2160588"/>
            <a:ext cx="2946062" cy="3881437"/>
          </a:xfrm>
        </p:spPr>
      </p:pic>
    </p:spTree>
    <p:extLst>
      <p:ext uri="{BB962C8B-B14F-4D97-AF65-F5344CB8AC3E}">
        <p14:creationId xmlns:p14="http://schemas.microsoft.com/office/powerpoint/2010/main" val="462350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Duncan v. Louisiana </a:t>
            </a:r>
            <a:r>
              <a:rPr lang="en-US" dirty="0" smtClean="0"/>
              <a:t>(1968)</a:t>
            </a:r>
            <a:endParaRPr lang="en-US" i="1" dirty="0"/>
          </a:p>
        </p:txBody>
      </p:sp>
      <p:sp>
        <p:nvSpPr>
          <p:cNvPr id="3" name="Content Placeholder 2"/>
          <p:cNvSpPr>
            <a:spLocks noGrp="1"/>
          </p:cNvSpPr>
          <p:nvPr>
            <p:ph idx="1"/>
          </p:nvPr>
        </p:nvSpPr>
        <p:spPr/>
        <p:txBody>
          <a:bodyPr/>
          <a:lstStyle/>
          <a:p>
            <a:r>
              <a:rPr lang="en-US" dirty="0" smtClean="0"/>
              <a:t>Background</a:t>
            </a:r>
          </a:p>
          <a:p>
            <a:pPr lvl="1"/>
            <a:r>
              <a:rPr lang="en-US" dirty="0" smtClean="0"/>
              <a:t>A black man in Louisiana is charged in what some say as a racially motivated arrest</a:t>
            </a:r>
          </a:p>
          <a:p>
            <a:pPr lvl="1"/>
            <a:r>
              <a:rPr lang="en-US" dirty="0" smtClean="0"/>
              <a:t>He was denied a trial by jury under Louisiana law and convicted</a:t>
            </a:r>
          </a:p>
          <a:p>
            <a:r>
              <a:rPr lang="en-US" dirty="0" smtClean="0"/>
              <a:t>Arguments</a:t>
            </a:r>
          </a:p>
          <a:p>
            <a:pPr lvl="1"/>
            <a:r>
              <a:rPr lang="en-US" dirty="0" smtClean="0"/>
              <a:t>For Duncan</a:t>
            </a:r>
          </a:p>
          <a:p>
            <a:pPr lvl="2"/>
            <a:r>
              <a:rPr lang="en-US" dirty="0" smtClean="0"/>
              <a:t>Right to a trial by jury is a fundamental right and should be incorporated</a:t>
            </a:r>
          </a:p>
          <a:p>
            <a:pPr lvl="1"/>
            <a:r>
              <a:rPr lang="en-US" dirty="0" smtClean="0"/>
              <a:t>For the State of Louisiana</a:t>
            </a:r>
          </a:p>
          <a:p>
            <a:pPr lvl="2"/>
            <a:r>
              <a:rPr lang="en-US" dirty="0" smtClean="0"/>
              <a:t>Offenses of less than six months in jail are petty and not subject to a jury trial</a:t>
            </a:r>
          </a:p>
          <a:p>
            <a:pPr lvl="2"/>
            <a:r>
              <a:rPr lang="en-US" dirty="0" smtClean="0"/>
              <a:t>Jury trial is not a fundamental right</a:t>
            </a:r>
          </a:p>
          <a:p>
            <a:pPr lvl="1"/>
            <a:endParaRPr lang="en-US" dirty="0" smtClean="0"/>
          </a:p>
        </p:txBody>
      </p:sp>
    </p:spTree>
    <p:extLst>
      <p:ext uri="{BB962C8B-B14F-4D97-AF65-F5344CB8AC3E}">
        <p14:creationId xmlns:p14="http://schemas.microsoft.com/office/powerpoint/2010/main" val="104505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Duncan v. </a:t>
            </a:r>
            <a:r>
              <a:rPr lang="en-US" i="1" dirty="0" smtClean="0"/>
              <a:t>Louisiana- </a:t>
            </a:r>
            <a:r>
              <a:rPr lang="en-US" dirty="0" smtClean="0"/>
              <a:t>II</a:t>
            </a:r>
            <a:endParaRPr lang="en-US" dirty="0"/>
          </a:p>
        </p:txBody>
      </p:sp>
      <p:sp>
        <p:nvSpPr>
          <p:cNvPr id="3" name="Content Placeholder 2"/>
          <p:cNvSpPr>
            <a:spLocks noGrp="1"/>
          </p:cNvSpPr>
          <p:nvPr>
            <p:ph sz="half" idx="1"/>
          </p:nvPr>
        </p:nvSpPr>
        <p:spPr/>
        <p:txBody>
          <a:bodyPr/>
          <a:lstStyle/>
          <a:p>
            <a:r>
              <a:rPr lang="en-US" dirty="0" smtClean="0"/>
              <a:t>Justice White writes for a 7-2 majority</a:t>
            </a:r>
          </a:p>
          <a:p>
            <a:pPr lvl="1"/>
            <a:r>
              <a:rPr lang="en-US" dirty="0" smtClean="0"/>
              <a:t>Right to trial by jury fundamental to the American scheme of justice</a:t>
            </a:r>
          </a:p>
          <a:p>
            <a:pPr lvl="1"/>
            <a:r>
              <a:rPr lang="en-US" dirty="0" smtClean="0"/>
              <a:t>White traces this back to England</a:t>
            </a:r>
          </a:p>
          <a:p>
            <a:pPr lvl="1"/>
            <a:r>
              <a:rPr lang="en-US" i="1" dirty="0" smtClean="0"/>
              <a:t>Maxwell v. Dow </a:t>
            </a:r>
            <a:r>
              <a:rPr lang="en-US" dirty="0" smtClean="0"/>
              <a:t>and </a:t>
            </a:r>
            <a:r>
              <a:rPr lang="en-US" i="1" dirty="0" smtClean="0"/>
              <a:t>Palko v. Connecticut </a:t>
            </a:r>
            <a:r>
              <a:rPr lang="en-US" dirty="0" smtClean="0"/>
              <a:t>have been repudiated by the Court</a:t>
            </a:r>
          </a:p>
          <a:p>
            <a:pPr lvl="1"/>
            <a:r>
              <a:rPr lang="en-US" dirty="0" smtClean="0"/>
              <a:t>The Court leaves open the difference between petty and serious crimes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89525" y="2530104"/>
            <a:ext cx="4184650" cy="3142405"/>
          </a:xfrm>
        </p:spPr>
      </p:pic>
    </p:spTree>
    <p:extLst>
      <p:ext uri="{BB962C8B-B14F-4D97-AF65-F5344CB8AC3E}">
        <p14:creationId xmlns:p14="http://schemas.microsoft.com/office/powerpoint/2010/main" val="3160192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Duncan v. Louisiana- </a:t>
            </a:r>
            <a:r>
              <a:rPr lang="en-US" dirty="0" smtClean="0">
                <a:solidFill>
                  <a:srgbClr val="3494BA"/>
                </a:solidFill>
              </a:rPr>
              <a:t>III</a:t>
            </a:r>
            <a:endParaRPr lang="en-US" dirty="0"/>
          </a:p>
        </p:txBody>
      </p:sp>
      <p:sp>
        <p:nvSpPr>
          <p:cNvPr id="3" name="Content Placeholder 2"/>
          <p:cNvSpPr>
            <a:spLocks noGrp="1"/>
          </p:cNvSpPr>
          <p:nvPr>
            <p:ph idx="1"/>
          </p:nvPr>
        </p:nvSpPr>
        <p:spPr/>
        <p:txBody>
          <a:bodyPr/>
          <a:lstStyle/>
          <a:p>
            <a:r>
              <a:rPr lang="en-US" dirty="0" smtClean="0"/>
              <a:t>Black, J. concurring</a:t>
            </a:r>
          </a:p>
          <a:p>
            <a:pPr lvl="1"/>
            <a:r>
              <a:rPr lang="en-US" dirty="0" smtClean="0"/>
              <a:t>Joined by Douglas, J.</a:t>
            </a:r>
          </a:p>
          <a:p>
            <a:pPr lvl="1"/>
            <a:r>
              <a:rPr lang="en-US" dirty="0" smtClean="0"/>
              <a:t>Would extend the entire Bill of Rights to the states</a:t>
            </a:r>
          </a:p>
          <a:p>
            <a:pPr lvl="1"/>
            <a:r>
              <a:rPr lang="en-US" dirty="0" smtClean="0"/>
              <a:t>He is glad to support selective adoption however</a:t>
            </a:r>
          </a:p>
          <a:p>
            <a:pPr lvl="1"/>
            <a:r>
              <a:rPr lang="en-US" dirty="0" smtClean="0"/>
              <a:t>Note the Court still does selective adoption</a:t>
            </a:r>
          </a:p>
          <a:p>
            <a:r>
              <a:rPr lang="en-US" dirty="0" smtClean="0"/>
              <a:t>Fortas, J. concurring</a:t>
            </a:r>
          </a:p>
          <a:p>
            <a:pPr lvl="1"/>
            <a:r>
              <a:rPr lang="en-US" dirty="0" smtClean="0"/>
              <a:t>Would not extend to unanimous juries</a:t>
            </a:r>
          </a:p>
          <a:p>
            <a:pPr lvl="1"/>
            <a:r>
              <a:rPr lang="en-US" dirty="0" smtClean="0"/>
              <a:t>Would leave some state variations</a:t>
            </a:r>
            <a:endParaRPr lang="en-US" dirty="0"/>
          </a:p>
        </p:txBody>
      </p:sp>
    </p:spTree>
    <p:extLst>
      <p:ext uri="{BB962C8B-B14F-4D97-AF65-F5344CB8AC3E}">
        <p14:creationId xmlns:p14="http://schemas.microsoft.com/office/powerpoint/2010/main" val="811875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Duncan v. Louisiana- </a:t>
            </a:r>
            <a:r>
              <a:rPr lang="en-US" dirty="0" smtClean="0">
                <a:solidFill>
                  <a:srgbClr val="3494BA"/>
                </a:solidFill>
              </a:rPr>
              <a:t>IV</a:t>
            </a:r>
            <a:endParaRPr lang="en-US" dirty="0"/>
          </a:p>
        </p:txBody>
      </p:sp>
      <p:sp>
        <p:nvSpPr>
          <p:cNvPr id="3" name="Content Placeholder 2"/>
          <p:cNvSpPr>
            <a:spLocks noGrp="1"/>
          </p:cNvSpPr>
          <p:nvPr>
            <p:ph sz="half" idx="1"/>
          </p:nvPr>
        </p:nvSpPr>
        <p:spPr/>
        <p:txBody>
          <a:bodyPr/>
          <a:lstStyle/>
          <a:p>
            <a:r>
              <a:rPr lang="en-US" dirty="0" smtClean="0"/>
              <a:t>Harlan, J. dissenting</a:t>
            </a:r>
          </a:p>
          <a:p>
            <a:pPr lvl="1"/>
            <a:r>
              <a:rPr lang="en-US" dirty="0" smtClean="0"/>
              <a:t>Joined by Stewart, J.</a:t>
            </a:r>
          </a:p>
          <a:p>
            <a:pPr lvl="1"/>
            <a:r>
              <a:rPr lang="en-US" dirty="0" smtClean="0"/>
              <a:t>Harlan, unlike his grandfather, long opposed most of incorporation</a:t>
            </a:r>
          </a:p>
          <a:p>
            <a:pPr lvl="1"/>
            <a:r>
              <a:rPr lang="en-US" dirty="0" smtClean="0"/>
              <a:t>He criticizes the majority not ruling on what is included</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11290" y="1188561"/>
            <a:ext cx="2975610" cy="3760089"/>
          </a:xfrm>
        </p:spPr>
      </p:pic>
    </p:spTree>
    <p:extLst>
      <p:ext uri="{BB962C8B-B14F-4D97-AF65-F5344CB8AC3E}">
        <p14:creationId xmlns:p14="http://schemas.microsoft.com/office/powerpoint/2010/main" val="3793172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494BA"/>
                </a:solidFill>
              </a:rPr>
              <a:t>More Rights</a:t>
            </a:r>
            <a:endParaRPr lang="en-US" dirty="0"/>
          </a:p>
        </p:txBody>
      </p:sp>
      <p:sp>
        <p:nvSpPr>
          <p:cNvPr id="3" name="Content Placeholder 2"/>
          <p:cNvSpPr>
            <a:spLocks noGrp="1"/>
          </p:cNvSpPr>
          <p:nvPr>
            <p:ph idx="1"/>
          </p:nvPr>
        </p:nvSpPr>
        <p:spPr/>
        <p:txBody>
          <a:bodyPr/>
          <a:lstStyle/>
          <a:p>
            <a:r>
              <a:rPr lang="en-US" dirty="0" smtClean="0"/>
              <a:t>See Table 3-1 (page 79)</a:t>
            </a:r>
          </a:p>
          <a:p>
            <a:r>
              <a:rPr lang="en-US" dirty="0" smtClean="0"/>
              <a:t>2</a:t>
            </a:r>
            <a:r>
              <a:rPr lang="en-US" baseline="30000" dirty="0" smtClean="0"/>
              <a:t>nd</a:t>
            </a:r>
            <a:r>
              <a:rPr lang="en-US" dirty="0" smtClean="0"/>
              <a:t> Amendment</a:t>
            </a:r>
            <a:endParaRPr lang="en-US" dirty="0"/>
          </a:p>
        </p:txBody>
      </p:sp>
    </p:spTree>
    <p:extLst>
      <p:ext uri="{BB962C8B-B14F-4D97-AF65-F5344CB8AC3E}">
        <p14:creationId xmlns:p14="http://schemas.microsoft.com/office/powerpoint/2010/main" val="4006722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Cases in this Chapter</a:t>
            </a:r>
            <a:endParaRPr lang="en-US" dirty="0"/>
          </a:p>
        </p:txBody>
      </p:sp>
      <p:sp>
        <p:nvSpPr>
          <p:cNvPr id="3" name="Content Placeholder 2"/>
          <p:cNvSpPr>
            <a:spLocks noGrp="1"/>
          </p:cNvSpPr>
          <p:nvPr>
            <p:ph idx="1"/>
          </p:nvPr>
        </p:nvSpPr>
        <p:spPr/>
        <p:txBody>
          <a:bodyPr>
            <a:normAutofit/>
          </a:bodyPr>
          <a:lstStyle/>
          <a:p>
            <a:r>
              <a:rPr lang="en-US" i="1" dirty="0" smtClean="0"/>
              <a:t>Barron v. Baltimore </a:t>
            </a:r>
            <a:r>
              <a:rPr lang="en-US" dirty="0" smtClean="0"/>
              <a:t>(1833</a:t>
            </a:r>
            <a:r>
              <a:rPr lang="en-US" dirty="0" smtClean="0"/>
              <a:t>)</a:t>
            </a:r>
            <a:endParaRPr lang="en-US" i="1" dirty="0" smtClean="0"/>
          </a:p>
          <a:p>
            <a:r>
              <a:rPr lang="en-US" i="1" dirty="0" smtClean="0"/>
              <a:t>Hurtado v. California </a:t>
            </a:r>
            <a:r>
              <a:rPr lang="en-US" dirty="0" smtClean="0"/>
              <a:t>(1884)</a:t>
            </a:r>
          </a:p>
          <a:p>
            <a:r>
              <a:rPr lang="en-US" i="1" dirty="0" smtClean="0"/>
              <a:t>Palko v. Connecticut </a:t>
            </a:r>
            <a:r>
              <a:rPr lang="en-US" dirty="0" smtClean="0"/>
              <a:t>(1937)</a:t>
            </a:r>
          </a:p>
          <a:p>
            <a:r>
              <a:rPr lang="en-US" i="1" dirty="0" smtClean="0"/>
              <a:t>Duncan v. Louisiana</a:t>
            </a:r>
            <a:r>
              <a:rPr lang="en-US" dirty="0" smtClean="0"/>
              <a:t> (1968)</a:t>
            </a:r>
            <a:endParaRPr lang="en-US" i="1" dirty="0" smtClean="0"/>
          </a:p>
          <a:p>
            <a:pPr marL="0" indent="0">
              <a:buNone/>
            </a:pPr>
            <a:endParaRPr lang="en-US" i="1" dirty="0"/>
          </a:p>
        </p:txBody>
      </p:sp>
    </p:spTree>
    <p:extLst>
      <p:ext uri="{BB962C8B-B14F-4D97-AF65-F5344CB8AC3E}">
        <p14:creationId xmlns:p14="http://schemas.microsoft.com/office/powerpoint/2010/main" val="192987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lecture</a:t>
            </a:r>
            <a:endParaRPr lang="en-US" dirty="0"/>
          </a:p>
        </p:txBody>
      </p:sp>
      <p:sp>
        <p:nvSpPr>
          <p:cNvPr id="3" name="Content Placeholder 2"/>
          <p:cNvSpPr>
            <a:spLocks noGrp="1"/>
          </p:cNvSpPr>
          <p:nvPr>
            <p:ph idx="1"/>
          </p:nvPr>
        </p:nvSpPr>
        <p:spPr/>
        <p:txBody>
          <a:bodyPr/>
          <a:lstStyle/>
          <a:p>
            <a:r>
              <a:rPr lang="en-US" dirty="0" smtClean="0"/>
              <a:t>We move into Civil Liberties</a:t>
            </a:r>
          </a:p>
          <a:p>
            <a:pPr lvl="1"/>
            <a:r>
              <a:rPr lang="en-US" dirty="0" smtClean="0"/>
              <a:t>Quickly read pages 89-94 as an overview of the topic</a:t>
            </a:r>
          </a:p>
          <a:p>
            <a:pPr lvl="1"/>
            <a:r>
              <a:rPr lang="en-US" dirty="0" smtClean="0"/>
              <a:t>Spoiler: Ideology of justices matter!</a:t>
            </a:r>
          </a:p>
          <a:p>
            <a:pPr lvl="1"/>
            <a:r>
              <a:rPr lang="en-US" dirty="0" smtClean="0"/>
              <a:t>Then move to the Religion Clauses</a:t>
            </a:r>
          </a:p>
          <a:p>
            <a:pPr lvl="2"/>
            <a:r>
              <a:rPr lang="en-US" dirty="0" smtClean="0"/>
              <a:t>Read pages 95-105 (up to </a:t>
            </a:r>
            <a:r>
              <a:rPr lang="en-US" i="1" dirty="0" err="1" smtClean="0"/>
              <a:t>Sherbert</a:t>
            </a:r>
            <a:r>
              <a:rPr lang="en-US" i="1" dirty="0" smtClean="0"/>
              <a:t>-Yoder </a:t>
            </a:r>
            <a:r>
              <a:rPr lang="en-US" dirty="0" smtClean="0"/>
              <a:t>Test)</a:t>
            </a:r>
          </a:p>
          <a:p>
            <a:pPr lvl="1"/>
            <a:r>
              <a:rPr lang="en-US" dirty="0" smtClean="0"/>
              <a:t>Note: Please keep up</a:t>
            </a:r>
          </a:p>
          <a:p>
            <a:pPr lvl="2"/>
            <a:r>
              <a:rPr lang="en-US" dirty="0" smtClean="0"/>
              <a:t>We need to get through each section quickly</a:t>
            </a:r>
          </a:p>
          <a:p>
            <a:pPr lvl="2"/>
            <a:r>
              <a:rPr lang="en-US" dirty="0" smtClean="0"/>
              <a:t>Religion clauses go to Page 190</a:t>
            </a:r>
          </a:p>
          <a:p>
            <a:pPr lvl="2"/>
            <a:r>
              <a:rPr lang="en-US" dirty="0" smtClean="0"/>
              <a:t>Given the course time frame we go through them very quickly</a:t>
            </a:r>
            <a:endParaRPr lang="en-US" dirty="0"/>
          </a:p>
        </p:txBody>
      </p:sp>
    </p:spTree>
    <p:extLst>
      <p:ext uri="{BB962C8B-B14F-4D97-AF65-F5344CB8AC3E}">
        <p14:creationId xmlns:p14="http://schemas.microsoft.com/office/powerpoint/2010/main" val="4128324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Lecture…</a:t>
            </a:r>
            <a:endParaRPr lang="en-US" dirty="0"/>
          </a:p>
        </p:txBody>
      </p:sp>
      <p:sp>
        <p:nvSpPr>
          <p:cNvPr id="3" name="Content Placeholder 2"/>
          <p:cNvSpPr>
            <a:spLocks noGrp="1"/>
          </p:cNvSpPr>
          <p:nvPr>
            <p:ph idx="1"/>
          </p:nvPr>
        </p:nvSpPr>
        <p:spPr/>
        <p:txBody>
          <a:bodyPr/>
          <a:lstStyle/>
          <a:p>
            <a:r>
              <a:rPr lang="en-US" dirty="0" smtClean="0"/>
              <a:t>This lecture </a:t>
            </a:r>
            <a:r>
              <a:rPr lang="en-US" dirty="0" smtClean="0"/>
              <a:t>traces the history of incorporation </a:t>
            </a:r>
            <a:endParaRPr lang="en-US" dirty="0" smtClean="0"/>
          </a:p>
          <a:p>
            <a:pPr lvl="1"/>
            <a:r>
              <a:rPr lang="en-US" dirty="0" smtClean="0"/>
              <a:t>Do states have to abide by the Bill of Rights?</a:t>
            </a:r>
          </a:p>
          <a:p>
            <a:pPr lvl="2"/>
            <a:r>
              <a:rPr lang="en-US" dirty="0" smtClean="0"/>
              <a:t>The always have not</a:t>
            </a:r>
          </a:p>
          <a:p>
            <a:pPr lvl="2"/>
            <a:r>
              <a:rPr lang="en-US" dirty="0" smtClean="0"/>
              <a:t>After all most laws are state laws, not federal ones</a:t>
            </a:r>
          </a:p>
          <a:p>
            <a:pPr lvl="2"/>
            <a:r>
              <a:rPr lang="en-US" dirty="0" smtClean="0"/>
              <a:t>Though many states had their own constitutional protections (but others did not)</a:t>
            </a:r>
            <a:endParaRPr lang="en-US" dirty="0" smtClean="0"/>
          </a:p>
          <a:p>
            <a:pPr lvl="1"/>
            <a:r>
              <a:rPr lang="en-US" dirty="0" smtClean="0"/>
              <a:t>Effect of the 14</a:t>
            </a:r>
            <a:r>
              <a:rPr lang="en-US" baseline="30000" dirty="0" smtClean="0"/>
              <a:t>th</a:t>
            </a:r>
            <a:r>
              <a:rPr lang="en-US" dirty="0" smtClean="0"/>
              <a:t> Amendment</a:t>
            </a:r>
          </a:p>
          <a:p>
            <a:pPr lvl="2"/>
            <a:r>
              <a:rPr lang="en-US" dirty="0" smtClean="0"/>
              <a:t>This seems to have changed things</a:t>
            </a:r>
          </a:p>
          <a:p>
            <a:pPr lvl="1"/>
            <a:r>
              <a:rPr lang="en-US" i="1" dirty="0" smtClean="0"/>
              <a:t>Palko</a:t>
            </a:r>
            <a:endParaRPr lang="en-US" dirty="0" smtClean="0"/>
          </a:p>
          <a:p>
            <a:pPr lvl="1"/>
            <a:r>
              <a:rPr lang="en-US" dirty="0" smtClean="0"/>
              <a:t>The Modern Law</a:t>
            </a:r>
            <a:endParaRPr lang="en-US" dirty="0" smtClean="0"/>
          </a:p>
        </p:txBody>
      </p:sp>
    </p:spTree>
    <p:extLst>
      <p:ext uri="{BB962C8B-B14F-4D97-AF65-F5344CB8AC3E}">
        <p14:creationId xmlns:p14="http://schemas.microsoft.com/office/powerpoint/2010/main" val="1816095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Barron v. Baltimore </a:t>
            </a:r>
            <a:r>
              <a:rPr lang="en-US" dirty="0" smtClean="0"/>
              <a:t>(1833)</a:t>
            </a:r>
            <a:endParaRPr lang="en-US" i="1" dirty="0"/>
          </a:p>
        </p:txBody>
      </p:sp>
      <p:sp>
        <p:nvSpPr>
          <p:cNvPr id="3" name="Content Placeholder 2"/>
          <p:cNvSpPr>
            <a:spLocks noGrp="1"/>
          </p:cNvSpPr>
          <p:nvPr>
            <p:ph sz="half" idx="1"/>
          </p:nvPr>
        </p:nvSpPr>
        <p:spPr/>
        <p:txBody>
          <a:bodyPr>
            <a:normAutofit/>
          </a:bodyPr>
          <a:lstStyle/>
          <a:p>
            <a:r>
              <a:rPr lang="en-US" dirty="0" smtClean="0"/>
              <a:t>Background</a:t>
            </a:r>
          </a:p>
          <a:p>
            <a:pPr lvl="1"/>
            <a:r>
              <a:rPr lang="en-US" dirty="0" smtClean="0"/>
              <a:t>The City of Baltimore made changes that led to the plaintiff seeing his deep water wharf fill with sand and </a:t>
            </a:r>
            <a:r>
              <a:rPr lang="en-US" dirty="0" err="1" smtClean="0"/>
              <a:t>depris</a:t>
            </a:r>
            <a:endParaRPr lang="en-US" dirty="0" smtClean="0"/>
          </a:p>
          <a:p>
            <a:pPr lvl="1"/>
            <a:r>
              <a:rPr lang="en-US" dirty="0" smtClean="0"/>
              <a:t>He wanted the area dredged, but the city ignored his request</a:t>
            </a:r>
          </a:p>
          <a:p>
            <a:pPr lvl="1"/>
            <a:r>
              <a:rPr lang="en-US" dirty="0" smtClean="0"/>
              <a:t>He sued for damages based on the city’s changes based on the Takings Clause</a:t>
            </a:r>
          </a:p>
        </p:txBody>
      </p:sp>
      <p:pic>
        <p:nvPicPr>
          <p:cNvPr id="8" name="Content Placeholder 7"/>
          <p:cNvPicPr>
            <a:picLocks noGrp="1" noChangeAspect="1"/>
          </p:cNvPicPr>
          <p:nvPr>
            <p:ph sz="half" idx="2"/>
          </p:nvPr>
        </p:nvPicPr>
        <p:blipFill>
          <a:blip r:embed="rId2"/>
          <a:stretch>
            <a:fillRect/>
          </a:stretch>
        </p:blipFill>
        <p:spPr>
          <a:xfrm>
            <a:off x="5237892" y="2160588"/>
            <a:ext cx="3887916" cy="3881437"/>
          </a:xfrm>
          <a:prstGeom prst="rect">
            <a:avLst/>
          </a:prstGeom>
        </p:spPr>
      </p:pic>
    </p:spTree>
    <p:extLst>
      <p:ext uri="{BB962C8B-B14F-4D97-AF65-F5344CB8AC3E}">
        <p14:creationId xmlns:p14="http://schemas.microsoft.com/office/powerpoint/2010/main" val="936085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Barron v. Baltimore- </a:t>
            </a:r>
            <a:r>
              <a:rPr lang="en-US" dirty="0" smtClean="0"/>
              <a:t>II</a:t>
            </a:r>
            <a:endParaRPr lang="en-US" i="1" dirty="0"/>
          </a:p>
        </p:txBody>
      </p:sp>
      <p:sp>
        <p:nvSpPr>
          <p:cNvPr id="3" name="Content Placeholder 2"/>
          <p:cNvSpPr>
            <a:spLocks noGrp="1"/>
          </p:cNvSpPr>
          <p:nvPr>
            <p:ph idx="1"/>
          </p:nvPr>
        </p:nvSpPr>
        <p:spPr/>
        <p:txBody>
          <a:bodyPr/>
          <a:lstStyle/>
          <a:p>
            <a:pPr lvl="0">
              <a:buClr>
                <a:srgbClr val="3494BA"/>
              </a:buClr>
            </a:pPr>
            <a:r>
              <a:rPr lang="en-US" dirty="0">
                <a:solidFill>
                  <a:prstClr val="black">
                    <a:lumMod val="75000"/>
                    <a:lumOff val="25000"/>
                  </a:prstClr>
                </a:solidFill>
              </a:rPr>
              <a:t>Arguments</a:t>
            </a:r>
          </a:p>
          <a:p>
            <a:pPr lvl="1">
              <a:buClr>
                <a:srgbClr val="3494BA"/>
              </a:buClr>
            </a:pPr>
            <a:r>
              <a:rPr lang="en-US" dirty="0">
                <a:solidFill>
                  <a:prstClr val="black">
                    <a:lumMod val="75000"/>
                    <a:lumOff val="25000"/>
                  </a:prstClr>
                </a:solidFill>
              </a:rPr>
              <a:t>For </a:t>
            </a:r>
            <a:r>
              <a:rPr lang="en-US" dirty="0" smtClean="0">
                <a:solidFill>
                  <a:prstClr val="black">
                    <a:lumMod val="75000"/>
                    <a:lumOff val="25000"/>
                  </a:prstClr>
                </a:solidFill>
              </a:rPr>
              <a:t>Barron</a:t>
            </a:r>
          </a:p>
          <a:p>
            <a:pPr lvl="2">
              <a:buClr>
                <a:srgbClr val="3494BA"/>
              </a:buClr>
            </a:pPr>
            <a:r>
              <a:rPr lang="en-US" dirty="0" smtClean="0">
                <a:solidFill>
                  <a:prstClr val="black">
                    <a:lumMod val="75000"/>
                    <a:lumOff val="25000"/>
                  </a:prstClr>
                </a:solidFill>
              </a:rPr>
              <a:t>The city engaged in a Taking, violating the Fifth Amendment</a:t>
            </a:r>
          </a:p>
          <a:p>
            <a:pPr lvl="2">
              <a:buClr>
                <a:srgbClr val="3494BA"/>
              </a:buClr>
            </a:pPr>
            <a:r>
              <a:rPr lang="en-US" dirty="0" smtClean="0">
                <a:solidFill>
                  <a:prstClr val="black">
                    <a:lumMod val="75000"/>
                    <a:lumOff val="25000"/>
                  </a:prstClr>
                </a:solidFill>
              </a:rPr>
              <a:t>The 5</a:t>
            </a:r>
            <a:r>
              <a:rPr lang="en-US" baseline="30000" dirty="0" smtClean="0">
                <a:solidFill>
                  <a:prstClr val="black">
                    <a:lumMod val="75000"/>
                    <a:lumOff val="25000"/>
                  </a:prstClr>
                </a:solidFill>
              </a:rPr>
              <a:t>th</a:t>
            </a:r>
            <a:r>
              <a:rPr lang="en-US" dirty="0" smtClean="0">
                <a:solidFill>
                  <a:prstClr val="black">
                    <a:lumMod val="75000"/>
                    <a:lumOff val="25000"/>
                  </a:prstClr>
                </a:solidFill>
              </a:rPr>
              <a:t> Amendment was meant to apply against states and the federal government</a:t>
            </a:r>
          </a:p>
          <a:p>
            <a:pPr lvl="2">
              <a:buClr>
                <a:srgbClr val="3494BA"/>
              </a:buClr>
            </a:pPr>
            <a:r>
              <a:rPr lang="en-US" dirty="0" smtClean="0">
                <a:solidFill>
                  <a:prstClr val="black">
                    <a:lumMod val="75000"/>
                    <a:lumOff val="25000"/>
                  </a:prstClr>
                </a:solidFill>
              </a:rPr>
              <a:t>He is owed money $$$ from the City since their actions caused economic loss</a:t>
            </a:r>
            <a:endParaRPr lang="en-US" dirty="0">
              <a:solidFill>
                <a:prstClr val="black">
                  <a:lumMod val="75000"/>
                  <a:lumOff val="25000"/>
                </a:prstClr>
              </a:solidFill>
            </a:endParaRPr>
          </a:p>
          <a:p>
            <a:pPr lvl="1">
              <a:buClr>
                <a:srgbClr val="3494BA"/>
              </a:buClr>
            </a:pPr>
            <a:r>
              <a:rPr lang="en-US" dirty="0">
                <a:solidFill>
                  <a:prstClr val="black">
                    <a:lumMod val="75000"/>
                    <a:lumOff val="25000"/>
                  </a:prstClr>
                </a:solidFill>
              </a:rPr>
              <a:t>For the government of the City of Baltimore</a:t>
            </a:r>
          </a:p>
          <a:p>
            <a:pPr lvl="2"/>
            <a:r>
              <a:rPr lang="en-US" dirty="0" smtClean="0"/>
              <a:t>Roger Taney didn’t get to present an argument</a:t>
            </a:r>
            <a:endParaRPr lang="en-US" dirty="0"/>
          </a:p>
        </p:txBody>
      </p:sp>
    </p:spTree>
    <p:extLst>
      <p:ext uri="{BB962C8B-B14F-4D97-AF65-F5344CB8AC3E}">
        <p14:creationId xmlns:p14="http://schemas.microsoft.com/office/powerpoint/2010/main" val="267105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Barron v. Baltimore- </a:t>
            </a:r>
            <a:r>
              <a:rPr lang="en-US" dirty="0" smtClean="0">
                <a:solidFill>
                  <a:srgbClr val="3494BA"/>
                </a:solidFill>
              </a:rPr>
              <a:t>III</a:t>
            </a:r>
            <a:endParaRPr lang="en-US" dirty="0"/>
          </a:p>
        </p:txBody>
      </p:sp>
      <p:sp>
        <p:nvSpPr>
          <p:cNvPr id="3" name="Content Placeholder 2"/>
          <p:cNvSpPr>
            <a:spLocks noGrp="1"/>
          </p:cNvSpPr>
          <p:nvPr>
            <p:ph idx="1"/>
          </p:nvPr>
        </p:nvSpPr>
        <p:spPr/>
        <p:txBody>
          <a:bodyPr/>
          <a:lstStyle/>
          <a:p>
            <a:r>
              <a:rPr lang="en-US" dirty="0" smtClean="0"/>
              <a:t>Unanimous opinion of the Court (6-0) by Chief Justice Marshall</a:t>
            </a:r>
          </a:p>
          <a:p>
            <a:pPr lvl="1"/>
            <a:r>
              <a:rPr lang="en-US" dirty="0" smtClean="0"/>
              <a:t>Bill of Rights apply only to federal government</a:t>
            </a:r>
          </a:p>
          <a:p>
            <a:pPr lvl="1"/>
            <a:r>
              <a:rPr lang="en-US" dirty="0" smtClean="0"/>
              <a:t>States have their own constitutions</a:t>
            </a:r>
          </a:p>
          <a:p>
            <a:pPr lvl="1"/>
            <a:r>
              <a:rPr lang="en-US" dirty="0" smtClean="0"/>
              <a:t>The framers would have expressly said the rest of the Constitution applied to the states if they wanted it to</a:t>
            </a:r>
          </a:p>
          <a:p>
            <a:pPr lvl="1"/>
            <a:endParaRPr lang="en-US" dirty="0"/>
          </a:p>
          <a:p>
            <a:pPr lvl="1"/>
            <a:r>
              <a:rPr lang="en-US" dirty="0" smtClean="0"/>
              <a:t>One thing to remember is that most laws are state laws, not federal ones</a:t>
            </a:r>
          </a:p>
          <a:p>
            <a:pPr lvl="1"/>
            <a:endParaRPr lang="en-US" dirty="0"/>
          </a:p>
        </p:txBody>
      </p:sp>
    </p:spTree>
    <p:extLst>
      <p:ext uri="{BB962C8B-B14F-4D97-AF65-F5344CB8AC3E}">
        <p14:creationId xmlns:p14="http://schemas.microsoft.com/office/powerpoint/2010/main" val="2515095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14</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normAutofit lnSpcReduction="10000"/>
          </a:bodyPr>
          <a:lstStyle/>
          <a:p>
            <a:r>
              <a:rPr lang="en-US" dirty="0" smtClean="0"/>
              <a:t>Language of the 14</a:t>
            </a:r>
            <a:r>
              <a:rPr lang="en-US" baseline="30000" dirty="0" smtClean="0"/>
              <a:t>th</a:t>
            </a:r>
            <a:r>
              <a:rPr lang="en-US" dirty="0" smtClean="0"/>
              <a:t> Amendment:</a:t>
            </a:r>
          </a:p>
          <a:p>
            <a:pPr lvl="1"/>
            <a:r>
              <a:rPr lang="en-US" dirty="0"/>
              <a:t>Section 1.</a:t>
            </a:r>
          </a:p>
          <a:p>
            <a:pPr lvl="2"/>
            <a:r>
              <a:rPr lang="en-US" dirty="0"/>
              <a:t>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r>
              <a:rPr lang="en-US" dirty="0" smtClean="0"/>
              <a:t>.</a:t>
            </a:r>
          </a:p>
          <a:p>
            <a:pPr lvl="1"/>
            <a:r>
              <a:rPr lang="en-US" dirty="0" smtClean="0"/>
              <a:t>Did this make the Bill of Rights applicable to states?</a:t>
            </a:r>
          </a:p>
          <a:p>
            <a:pPr lvl="1"/>
            <a:r>
              <a:rPr lang="en-US" dirty="0" smtClean="0"/>
              <a:t>The </a:t>
            </a:r>
            <a:r>
              <a:rPr lang="en-US" i="1" dirty="0" smtClean="0"/>
              <a:t>Slaughterhouse Cases </a:t>
            </a:r>
            <a:r>
              <a:rPr lang="en-US" dirty="0" smtClean="0"/>
              <a:t>(1873) say no</a:t>
            </a:r>
          </a:p>
          <a:p>
            <a:pPr lvl="2"/>
            <a:r>
              <a:rPr lang="en-US" dirty="0" smtClean="0"/>
              <a:t>The 5-4 decision narrowly interprets the Privileges and Immunities Clause</a:t>
            </a:r>
          </a:p>
          <a:p>
            <a:pPr lvl="3"/>
            <a:r>
              <a:rPr lang="en-US" dirty="0"/>
              <a:t>It was meant to forbid states from withholding privileges and immunities belonging to U.S. citizenship, not state citizenship</a:t>
            </a:r>
            <a:r>
              <a:rPr lang="en-US" dirty="0">
                <a:sym typeface="Wingdings" panose="05000000000000000000" pitchFamily="2" charset="2"/>
              </a:rPr>
              <a:t> a narrow ruling</a:t>
            </a:r>
          </a:p>
          <a:p>
            <a:pPr lvl="3"/>
            <a:r>
              <a:rPr lang="en-US" dirty="0">
                <a:sym typeface="Wingdings" panose="05000000000000000000" pitchFamily="2" charset="2"/>
              </a:rPr>
              <a:t>Those privileges and immunities apply only to rights found in the Constitution</a:t>
            </a:r>
          </a:p>
          <a:p>
            <a:pPr lvl="2"/>
            <a:endParaRPr lang="en-US" dirty="0"/>
          </a:p>
          <a:p>
            <a:pPr lvl="1"/>
            <a:endParaRPr lang="en-US" dirty="0"/>
          </a:p>
        </p:txBody>
      </p:sp>
    </p:spTree>
    <p:extLst>
      <p:ext uri="{BB962C8B-B14F-4D97-AF65-F5344CB8AC3E}">
        <p14:creationId xmlns:p14="http://schemas.microsoft.com/office/powerpoint/2010/main" val="2575025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Hurtado v. California </a:t>
            </a:r>
            <a:r>
              <a:rPr lang="en-US" dirty="0" smtClean="0"/>
              <a:t>(1884)</a:t>
            </a:r>
            <a:endParaRPr lang="en-US" i="1" dirty="0"/>
          </a:p>
        </p:txBody>
      </p:sp>
      <p:sp>
        <p:nvSpPr>
          <p:cNvPr id="3" name="Content Placeholder 2"/>
          <p:cNvSpPr>
            <a:spLocks noGrp="1"/>
          </p:cNvSpPr>
          <p:nvPr>
            <p:ph idx="1"/>
          </p:nvPr>
        </p:nvSpPr>
        <p:spPr/>
        <p:txBody>
          <a:bodyPr/>
          <a:lstStyle/>
          <a:p>
            <a:r>
              <a:rPr lang="en-US" dirty="0" smtClean="0"/>
              <a:t>Background</a:t>
            </a:r>
          </a:p>
          <a:p>
            <a:pPr lvl="1"/>
            <a:r>
              <a:rPr lang="en-US" dirty="0" smtClean="0"/>
              <a:t>Defendant kills a person, and is charge via a chagrining information rather than a grand jury as is the case in the 5</a:t>
            </a:r>
            <a:r>
              <a:rPr lang="en-US" baseline="30000" dirty="0" smtClean="0"/>
              <a:t>th</a:t>
            </a:r>
            <a:r>
              <a:rPr lang="en-US" dirty="0" smtClean="0"/>
              <a:t> Amendment</a:t>
            </a:r>
          </a:p>
          <a:p>
            <a:r>
              <a:rPr lang="en-US" dirty="0" smtClean="0"/>
              <a:t>Arguments</a:t>
            </a:r>
          </a:p>
          <a:p>
            <a:pPr lvl="1"/>
            <a:r>
              <a:rPr lang="en-US" dirty="0" smtClean="0"/>
              <a:t>For Hurtado</a:t>
            </a:r>
          </a:p>
          <a:p>
            <a:pPr lvl="2"/>
            <a:r>
              <a:rPr lang="en-US" dirty="0" smtClean="0"/>
              <a:t>The 14</a:t>
            </a:r>
            <a:r>
              <a:rPr lang="en-US" baseline="30000" dirty="0" smtClean="0"/>
              <a:t>th</a:t>
            </a:r>
            <a:r>
              <a:rPr lang="en-US" dirty="0" smtClean="0"/>
              <a:t> Amendment incorporates the grand jury right to the states</a:t>
            </a:r>
          </a:p>
          <a:p>
            <a:pPr lvl="1"/>
            <a:r>
              <a:rPr lang="en-US" dirty="0" smtClean="0"/>
              <a:t>For California (not Utah)</a:t>
            </a:r>
          </a:p>
          <a:p>
            <a:pPr lvl="2"/>
            <a:r>
              <a:rPr lang="en-US" i="1" dirty="0" smtClean="0"/>
              <a:t>Barron v. Baltimore</a:t>
            </a:r>
            <a:r>
              <a:rPr lang="en-US" dirty="0" smtClean="0"/>
              <a:t> (1833) still applies</a:t>
            </a:r>
            <a:endParaRPr lang="en-US" i="1" dirty="0"/>
          </a:p>
        </p:txBody>
      </p:sp>
    </p:spTree>
    <p:extLst>
      <p:ext uri="{BB962C8B-B14F-4D97-AF65-F5344CB8AC3E}">
        <p14:creationId xmlns:p14="http://schemas.microsoft.com/office/powerpoint/2010/main" val="1593805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Hurtado v. </a:t>
            </a:r>
            <a:r>
              <a:rPr lang="en-US" i="1" dirty="0" smtClean="0">
                <a:solidFill>
                  <a:srgbClr val="3494BA"/>
                </a:solidFill>
              </a:rPr>
              <a:t>California- </a:t>
            </a:r>
            <a:r>
              <a:rPr lang="en-US" dirty="0" smtClean="0">
                <a:solidFill>
                  <a:srgbClr val="3494BA"/>
                </a:solidFill>
              </a:rPr>
              <a:t>II</a:t>
            </a:r>
            <a:endParaRPr lang="en-US" dirty="0"/>
          </a:p>
        </p:txBody>
      </p:sp>
      <p:sp>
        <p:nvSpPr>
          <p:cNvPr id="3" name="Content Placeholder 2"/>
          <p:cNvSpPr>
            <a:spLocks noGrp="1"/>
          </p:cNvSpPr>
          <p:nvPr>
            <p:ph sz="half" idx="1"/>
          </p:nvPr>
        </p:nvSpPr>
        <p:spPr/>
        <p:txBody>
          <a:bodyPr/>
          <a:lstStyle/>
          <a:p>
            <a:r>
              <a:rPr lang="en-US" dirty="0" smtClean="0"/>
              <a:t>A 7-1 decision by Justice Matthews</a:t>
            </a:r>
          </a:p>
          <a:p>
            <a:pPr lvl="1"/>
            <a:r>
              <a:rPr lang="en-US" dirty="0" smtClean="0"/>
              <a:t>No incorporation</a:t>
            </a:r>
            <a:r>
              <a:rPr lang="en-US" dirty="0" smtClean="0">
                <a:sym typeface="Wingdings" panose="05000000000000000000" pitchFamily="2" charset="2"/>
              </a:rPr>
              <a:t> if the 14</a:t>
            </a:r>
            <a:r>
              <a:rPr lang="en-US" baseline="30000" dirty="0" smtClean="0">
                <a:sym typeface="Wingdings" panose="05000000000000000000" pitchFamily="2" charset="2"/>
              </a:rPr>
              <a:t>th</a:t>
            </a:r>
            <a:r>
              <a:rPr lang="en-US" dirty="0" smtClean="0">
                <a:sym typeface="Wingdings" panose="05000000000000000000" pitchFamily="2" charset="2"/>
              </a:rPr>
              <a:t> Amendment wanted to incorporate this right against the states, it would have stated it expressly</a:t>
            </a:r>
          </a:p>
          <a:p>
            <a:pPr lvl="1"/>
            <a:r>
              <a:rPr lang="en-US" dirty="0" smtClean="0">
                <a:sym typeface="Wingdings" panose="05000000000000000000" pitchFamily="2" charset="2"/>
              </a:rPr>
              <a:t>A charging information is still due process</a:t>
            </a:r>
          </a:p>
          <a:p>
            <a:pPr lvl="1"/>
            <a:r>
              <a:rPr lang="en-US" dirty="0" smtClean="0"/>
              <a:t>This did not preclude incorporation in the opinion</a:t>
            </a:r>
          </a:p>
          <a:p>
            <a:pPr lvl="1"/>
            <a:r>
              <a:rPr lang="en-US" dirty="0" smtClean="0"/>
              <a:t>The grand jury requirement was never incorporated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64801" y="1441383"/>
            <a:ext cx="3310371" cy="4391758"/>
          </a:xfrm>
        </p:spPr>
      </p:pic>
    </p:spTree>
    <p:extLst>
      <p:ext uri="{BB962C8B-B14F-4D97-AF65-F5344CB8AC3E}">
        <p14:creationId xmlns:p14="http://schemas.microsoft.com/office/powerpoint/2010/main" val="3846476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1463</TotalTime>
  <Words>1170</Words>
  <Application>Microsoft Office PowerPoint</Application>
  <PresentationFormat>Widescreen</PresentationFormat>
  <Paragraphs>143</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Trebuchet MS</vt:lpstr>
      <vt:lpstr>Wingdings</vt:lpstr>
      <vt:lpstr>Wingdings 3</vt:lpstr>
      <vt:lpstr>Facet</vt:lpstr>
      <vt:lpstr> Lecture 5 Chapter 3</vt:lpstr>
      <vt:lpstr>Major Cases in this Chapter</vt:lpstr>
      <vt:lpstr>This Lecture…</vt:lpstr>
      <vt:lpstr>Barron v. Baltimore (1833)</vt:lpstr>
      <vt:lpstr>Barron v. Baltimore- II</vt:lpstr>
      <vt:lpstr>Barron v. Baltimore- III</vt:lpstr>
      <vt:lpstr>The 14th Amendment</vt:lpstr>
      <vt:lpstr>Hurtado v. California (1884)</vt:lpstr>
      <vt:lpstr>Hurtado v. California- II</vt:lpstr>
      <vt:lpstr>Hurtado v. California- III</vt:lpstr>
      <vt:lpstr>Subsequent cases</vt:lpstr>
      <vt:lpstr>Palko v. Connecticut (1937)</vt:lpstr>
      <vt:lpstr>Palko v. Connecticut- II</vt:lpstr>
      <vt:lpstr>After Palko</vt:lpstr>
      <vt:lpstr>Duncan v. Louisiana (1968)</vt:lpstr>
      <vt:lpstr>Duncan v. Louisiana- II</vt:lpstr>
      <vt:lpstr>Duncan v. Louisiana- III</vt:lpstr>
      <vt:lpstr>Duncan v. Louisiana- IV</vt:lpstr>
      <vt:lpstr>More Rights</vt:lpstr>
      <vt:lpstr>Next lecture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 Chapter 3</dc:title>
  <dc:creator>Shawn Donahue</dc:creator>
  <cp:lastModifiedBy>Shawn Donahue</cp:lastModifiedBy>
  <cp:revision>24</cp:revision>
  <dcterms:created xsi:type="dcterms:W3CDTF">2017-03-20T03:50:57Z</dcterms:created>
  <dcterms:modified xsi:type="dcterms:W3CDTF">2017-03-21T04:14:34Z</dcterms:modified>
</cp:coreProperties>
</file>