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5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872720-BD67-441C-A32B-6FAF3044F4B7}" type="datetimeFigureOut">
              <a:rPr lang="en-US" smtClean="0"/>
              <a:t>6/26/2017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2F101C-F6DE-48B6-A1E2-B8AA8D89EC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759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FF97C-E518-4FA3-A369-F6E26AF5EA78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166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48F38-81FC-4040-AD0D-ECBBA9545783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533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9928D-BA59-4662-942C-1C05250EA817}" type="slidenum">
              <a:rPr lang="en-US">
                <a:solidFill>
                  <a:prstClr val="black"/>
                </a:solidFill>
              </a:rPr>
              <a:pPr/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849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68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258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494BA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494BA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3494BA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434796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4541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494BA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494BA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709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388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825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49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41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867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928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820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367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332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789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758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838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1"/>
            <a:ext cx="7766936" cy="1646302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</a:t>
            </a:r>
            <a:r>
              <a:rPr lang="en-US" dirty="0" smtClean="0"/>
              <a:t>50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Voting and Representation </a:t>
            </a:r>
            <a:r>
              <a:rPr lang="en-US" dirty="0" smtClean="0"/>
              <a:t>IV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4891" y="4050833"/>
            <a:ext cx="8136082" cy="1096899"/>
          </a:xfrm>
        </p:spPr>
        <p:txBody>
          <a:bodyPr>
            <a:normAutofit/>
          </a:bodyPr>
          <a:lstStyle/>
          <a:p>
            <a:r>
              <a:rPr lang="en-US" sz="6000" dirty="0" smtClean="0"/>
              <a:t>Campaign Finance Law</a:t>
            </a:r>
            <a:endParaRPr lang="en-US" sz="6000" dirty="0" smtClean="0"/>
          </a:p>
          <a:p>
            <a:endParaRPr lang="en-US" sz="6000" dirty="0" smtClean="0"/>
          </a:p>
          <a:p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94103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Citizens United v. Federal Election Commission- </a:t>
            </a:r>
            <a:r>
              <a:rPr lang="en-US" dirty="0" smtClean="0"/>
              <a:t>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Kennedy, J. for a 5-4 Court</a:t>
            </a:r>
          </a:p>
          <a:p>
            <a:pPr lvl="1"/>
            <a:r>
              <a:rPr lang="en-US" dirty="0" smtClean="0"/>
              <a:t>They overrule </a:t>
            </a:r>
            <a:r>
              <a:rPr lang="en-US" i="1" dirty="0" smtClean="0"/>
              <a:t>Austin</a:t>
            </a:r>
            <a:r>
              <a:rPr lang="en-US" dirty="0" smtClean="0"/>
              <a:t> and these challenged restrictions</a:t>
            </a:r>
          </a:p>
          <a:p>
            <a:pPr lvl="1"/>
            <a:r>
              <a:rPr lang="en-US" dirty="0" smtClean="0"/>
              <a:t>They find that this law contains an outright ban on speech during certain times</a:t>
            </a:r>
          </a:p>
          <a:p>
            <a:pPr lvl="2"/>
            <a:r>
              <a:rPr lang="en-US" dirty="0" smtClean="0"/>
              <a:t>Upholding this would silence speech and have a chilling effect</a:t>
            </a:r>
          </a:p>
          <a:p>
            <a:pPr lvl="2"/>
            <a:r>
              <a:rPr lang="en-US" dirty="0" smtClean="0"/>
              <a:t>Therefore this law is subject to strict scrutiny</a:t>
            </a:r>
          </a:p>
          <a:p>
            <a:pPr lvl="2"/>
            <a:r>
              <a:rPr lang="en-US" dirty="0" smtClean="0"/>
              <a:t>They extend speech protections to corporations</a:t>
            </a:r>
            <a:r>
              <a:rPr lang="en-US" dirty="0" smtClean="0">
                <a:sym typeface="Wingdings" panose="05000000000000000000" pitchFamily="2" charset="2"/>
              </a:rPr>
              <a:t> “Corporations are people”?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Interferes with the “open marketplace” of ideas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They also overrule part of </a:t>
            </a:r>
            <a:r>
              <a:rPr lang="en-US" i="1" dirty="0" smtClean="0">
                <a:sym typeface="Wingdings" panose="05000000000000000000" pitchFamily="2" charset="2"/>
              </a:rPr>
              <a:t>McConnell 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However, the disclosure requirements are constitutional </a:t>
            </a:r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0748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Citizens United v. Federal Election Commission- </a:t>
            </a:r>
            <a:r>
              <a:rPr lang="en-US" dirty="0" smtClean="0"/>
              <a:t>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Scalia, J. concurring, joined by Alito, and in part by Thomas, J.</a:t>
            </a:r>
          </a:p>
          <a:p>
            <a:pPr lvl="1"/>
            <a:r>
              <a:rPr lang="en-US" dirty="0" smtClean="0"/>
              <a:t>First Amendment applies to speech, not speakers</a:t>
            </a:r>
          </a:p>
          <a:p>
            <a:pPr lvl="1"/>
            <a:r>
              <a:rPr lang="en-US" dirty="0" smtClean="0"/>
              <a:t>It doesn’t matter how persons have organized themselves</a:t>
            </a:r>
          </a:p>
          <a:p>
            <a:pPr lvl="2"/>
            <a:r>
              <a:rPr lang="en-US" dirty="0" smtClean="0"/>
              <a:t>The nature of speech doesn’t change if it is funded by a corporation</a:t>
            </a:r>
          </a:p>
          <a:p>
            <a:pPr lvl="2"/>
            <a:r>
              <a:rPr lang="en-US" dirty="0" smtClean="0"/>
              <a:t>To do so would muzzle speech</a:t>
            </a:r>
          </a:p>
          <a:p>
            <a:pPr lvl="2"/>
            <a:r>
              <a:rPr lang="en-US" dirty="0" smtClean="0"/>
              <a:t>We should celebrate this speech</a:t>
            </a:r>
          </a:p>
          <a:p>
            <a:r>
              <a:rPr lang="en-US" dirty="0"/>
              <a:t>Thomas, J. concurring in part and dissenting in part</a:t>
            </a:r>
          </a:p>
          <a:p>
            <a:pPr lvl="1"/>
            <a:r>
              <a:rPr lang="en-US" dirty="0" smtClean="0"/>
              <a:t>He does not think the Court went far enough</a:t>
            </a:r>
          </a:p>
          <a:p>
            <a:pPr lvl="2"/>
            <a:r>
              <a:rPr lang="en-US" dirty="0" smtClean="0"/>
              <a:t>He would strike down the disclosure, disclaimer and reporting requirements as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182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Citizens United v. Federal Election Commission- </a:t>
            </a:r>
            <a:r>
              <a:rPr lang="en-US" dirty="0"/>
              <a:t>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Stevens, J. joined by Ginsburg, Breyer, and Sotomayor, J concurring in part and dissenting in part</a:t>
            </a:r>
          </a:p>
          <a:p>
            <a:pPr lvl="1"/>
            <a:r>
              <a:rPr lang="en-US" dirty="0" smtClean="0"/>
              <a:t>The issue is how persons may finance their electioneering</a:t>
            </a:r>
          </a:p>
          <a:p>
            <a:pPr lvl="1"/>
            <a:r>
              <a:rPr lang="en-US" dirty="0" smtClean="0"/>
              <a:t>This law does not ban speech, but puts limits on what funds can be used in a period 30 days prior to an election</a:t>
            </a:r>
          </a:p>
          <a:p>
            <a:pPr lvl="1"/>
            <a:r>
              <a:rPr lang="en-US" dirty="0" smtClean="0"/>
              <a:t>He makes a difference between human and corporate speakers</a:t>
            </a:r>
          </a:p>
          <a:p>
            <a:pPr lvl="2"/>
            <a:r>
              <a:rPr lang="en-US" dirty="0" smtClean="0"/>
              <a:t>He points out that corporations do not have the same characteristics as people</a:t>
            </a:r>
          </a:p>
          <a:p>
            <a:pPr lvl="2"/>
            <a:r>
              <a:rPr lang="en-US" dirty="0" smtClean="0"/>
              <a:t>This is necessary to stop bad effects of corporate spending</a:t>
            </a:r>
          </a:p>
          <a:p>
            <a:pPr lvl="2"/>
            <a:r>
              <a:rPr lang="en-US" dirty="0" smtClean="0"/>
              <a:t>The majority overrules </a:t>
            </a:r>
            <a:r>
              <a:rPr lang="en-US" i="1" dirty="0" smtClean="0"/>
              <a:t>Austin </a:t>
            </a:r>
            <a:r>
              <a:rPr lang="en-US" dirty="0" smtClean="0"/>
              <a:t>and </a:t>
            </a:r>
            <a:r>
              <a:rPr lang="en-US" i="1" dirty="0" smtClean="0"/>
              <a:t>McConnell</a:t>
            </a:r>
            <a:r>
              <a:rPr lang="en-US" dirty="0" smtClean="0"/>
              <a:t> more than they don’t agree with them</a:t>
            </a:r>
          </a:p>
          <a:p>
            <a:pPr lvl="3"/>
            <a:r>
              <a:rPr lang="en-US" dirty="0" smtClean="0"/>
              <a:t>He thinks the majority has an agenda and went further than even the plaintiffs wanted</a:t>
            </a:r>
          </a:p>
          <a:p>
            <a:pPr lvl="3"/>
            <a:r>
              <a:rPr lang="en-US" dirty="0" smtClean="0"/>
              <a:t>He thinks this will lead to lots of corporate money in politics and harm democracy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472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McCutcheon v. Federal Election Commission </a:t>
            </a:r>
            <a:r>
              <a:rPr lang="en-US" dirty="0"/>
              <a:t>(2014)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In addition to the limits to individual candidates, campaign finance law placed certain aggregate limits on total contributions from individuals </a:t>
            </a:r>
          </a:p>
          <a:p>
            <a:pPr lvl="1"/>
            <a:r>
              <a:rPr lang="en-US" dirty="0" smtClean="0"/>
              <a:t>The person here had reached his limit, but wanted to contribute to even more candidates the maximum amount</a:t>
            </a:r>
          </a:p>
          <a:p>
            <a:pPr lvl="2"/>
            <a:r>
              <a:rPr lang="en-US" dirty="0" smtClean="0"/>
              <a:t>But he would be above the aggregate limit by law if he did so</a:t>
            </a:r>
          </a:p>
          <a:p>
            <a:pPr lvl="2"/>
            <a:r>
              <a:rPr lang="en-US" dirty="0" smtClean="0"/>
              <a:t>He joined with the Republican Party to challenge these limits</a:t>
            </a:r>
          </a:p>
          <a:p>
            <a:pPr lvl="2"/>
            <a:r>
              <a:rPr lang="en-US" dirty="0" smtClean="0"/>
              <a:t>He felt that it was arbitrary and a few additional contributions would not lead to more corruption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688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McCutcheon v. Federal Election </a:t>
            </a:r>
            <a:r>
              <a:rPr lang="en-US" i="1" dirty="0" smtClean="0"/>
              <a:t>Commission- </a:t>
            </a:r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Arguments</a:t>
            </a:r>
          </a:p>
          <a:p>
            <a:pPr lvl="1"/>
            <a:r>
              <a:rPr lang="en-US" dirty="0" smtClean="0"/>
              <a:t>For McCutcheon</a:t>
            </a:r>
          </a:p>
          <a:p>
            <a:pPr lvl="2"/>
            <a:r>
              <a:rPr lang="en-US" dirty="0" smtClean="0"/>
              <a:t>Aggregate contribution limits burden First Amendment rights and should be subject to strict scrutiny</a:t>
            </a:r>
          </a:p>
          <a:p>
            <a:pPr lvl="2"/>
            <a:r>
              <a:rPr lang="en-US" dirty="0" smtClean="0"/>
              <a:t>There is no factual basis for the corruption argument here</a:t>
            </a:r>
          </a:p>
          <a:p>
            <a:pPr lvl="2"/>
            <a:r>
              <a:rPr lang="en-US" dirty="0" smtClean="0"/>
              <a:t>The base contribution limits are not corrupting but aggregate limits are?</a:t>
            </a:r>
          </a:p>
          <a:p>
            <a:pPr lvl="1"/>
            <a:r>
              <a:rPr lang="en-US" dirty="0" smtClean="0"/>
              <a:t>For the FEC</a:t>
            </a:r>
          </a:p>
          <a:p>
            <a:pPr lvl="2"/>
            <a:r>
              <a:rPr lang="en-US" dirty="0" smtClean="0"/>
              <a:t>Strict scrutiny does not apply to campaign limits</a:t>
            </a:r>
          </a:p>
          <a:p>
            <a:pPr lvl="2"/>
            <a:r>
              <a:rPr lang="en-US" dirty="0" smtClean="0"/>
              <a:t>These limits are valid and necessary to prevent corruption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5241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McCutcheon v. Federal Election Commission- </a:t>
            </a:r>
            <a:r>
              <a:rPr lang="en-US" dirty="0" smtClean="0"/>
              <a:t>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Roberts, C.J. announces the judgment of the Court and delivers and opinion in which Scalia, Kennedy, and Alito, JJ. join</a:t>
            </a:r>
          </a:p>
          <a:p>
            <a:pPr lvl="1"/>
            <a:r>
              <a:rPr lang="en-US" dirty="0" smtClean="0"/>
              <a:t>Money in politics is protected by the First Amendment</a:t>
            </a:r>
          </a:p>
          <a:p>
            <a:pPr lvl="1"/>
            <a:r>
              <a:rPr lang="en-US" dirty="0" smtClean="0"/>
              <a:t>Contributions equal speech by that individual</a:t>
            </a:r>
          </a:p>
          <a:p>
            <a:pPr lvl="1"/>
            <a:r>
              <a:rPr lang="en-US" i="1" dirty="0" smtClean="0"/>
              <a:t>Buckley </a:t>
            </a:r>
            <a:r>
              <a:rPr lang="en-US" dirty="0" smtClean="0"/>
              <a:t>did not deal adequately with the aggregate limit, only individual one</a:t>
            </a:r>
          </a:p>
          <a:p>
            <a:pPr lvl="2"/>
            <a:r>
              <a:rPr lang="en-US" dirty="0" smtClean="0"/>
              <a:t>These limits deny a person the right to his associational and expressive rights to back candidates of his choice</a:t>
            </a:r>
          </a:p>
          <a:p>
            <a:pPr lvl="2"/>
            <a:r>
              <a:rPr lang="en-US" dirty="0" smtClean="0"/>
              <a:t>Limiting the number of candidates a person can support harms his rights to speech</a:t>
            </a:r>
          </a:p>
          <a:p>
            <a:pPr lvl="2"/>
            <a:r>
              <a:rPr lang="en-US" dirty="0" smtClean="0"/>
              <a:t>This situation does not implicate quid pro quo corruption</a:t>
            </a:r>
          </a:p>
          <a:p>
            <a:pPr lvl="2"/>
            <a:r>
              <a:rPr lang="en-US" dirty="0" smtClean="0"/>
              <a:t>These limits do not further the governmental interest accepted in </a:t>
            </a:r>
            <a:r>
              <a:rPr lang="en-US" i="1" dirty="0" smtClean="0"/>
              <a:t>Buckley</a:t>
            </a:r>
            <a:endParaRPr lang="en-US" dirty="0" smtClean="0"/>
          </a:p>
          <a:p>
            <a:pPr lvl="3"/>
            <a:r>
              <a:rPr lang="en-US" dirty="0" smtClean="0"/>
              <a:t>So they do not apply strict scrutiny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3081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McCutcheon v. Federal Election Commission- </a:t>
            </a:r>
            <a:r>
              <a:rPr lang="en-US" dirty="0" smtClean="0"/>
              <a:t>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Thomas, J. concurring in judgment</a:t>
            </a:r>
          </a:p>
          <a:p>
            <a:pPr lvl="1"/>
            <a:r>
              <a:rPr lang="en-US" dirty="0" smtClean="0"/>
              <a:t>He would overrule </a:t>
            </a:r>
            <a:r>
              <a:rPr lang="en-US" i="1" dirty="0" smtClean="0"/>
              <a:t>Buckley</a:t>
            </a:r>
            <a:endParaRPr lang="en-US" dirty="0" smtClean="0"/>
          </a:p>
          <a:p>
            <a:pPr lvl="1"/>
            <a:r>
              <a:rPr lang="en-US" dirty="0" smtClean="0"/>
              <a:t>He would subject this to strict scrutiny, which would make it all fail</a:t>
            </a:r>
          </a:p>
          <a:p>
            <a:pPr lvl="1"/>
            <a:r>
              <a:rPr lang="en-US" dirty="0" smtClean="0"/>
              <a:t>Thomas would essentially get rid of all contribution limits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51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McCutcheon v. Federal Election Commission- </a:t>
            </a:r>
            <a:r>
              <a:rPr lang="en-US" dirty="0"/>
              <a:t>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Breyer, J. dissenting, joined by Ginsburg, Sotomayor, and Kagan, JJ.</a:t>
            </a:r>
          </a:p>
          <a:p>
            <a:pPr lvl="1"/>
            <a:r>
              <a:rPr lang="en-US" dirty="0" smtClean="0"/>
              <a:t>He feels they did not follow the precedent in </a:t>
            </a:r>
            <a:r>
              <a:rPr lang="en-US" i="1" dirty="0" smtClean="0"/>
              <a:t>Buckley</a:t>
            </a:r>
          </a:p>
          <a:p>
            <a:pPr lvl="1"/>
            <a:r>
              <a:rPr lang="en-US" dirty="0" smtClean="0"/>
              <a:t>This along with </a:t>
            </a:r>
            <a:r>
              <a:rPr lang="en-US" i="1" dirty="0" smtClean="0"/>
              <a:t>Citizens United</a:t>
            </a:r>
            <a:r>
              <a:rPr lang="en-US" dirty="0" smtClean="0"/>
              <a:t> has been a strategy of the majority to eviscerate the nation’s campaign finance restrictions</a:t>
            </a:r>
          </a:p>
          <a:p>
            <a:pPr lvl="1"/>
            <a:r>
              <a:rPr lang="en-US" dirty="0" smtClean="0"/>
              <a:t>They do not buy the plurality’s argument that this could not lead to corruption</a:t>
            </a:r>
          </a:p>
          <a:p>
            <a:pPr lvl="2"/>
            <a:r>
              <a:rPr lang="en-US" dirty="0" smtClean="0"/>
              <a:t>Under their definition Congress can only go after quid pro quo corruption</a:t>
            </a:r>
          </a:p>
          <a:p>
            <a:pPr lvl="2"/>
            <a:r>
              <a:rPr lang="en-US" dirty="0" smtClean="0"/>
              <a:t>There should be an interest in maintaining the integrity of institutions</a:t>
            </a:r>
          </a:p>
          <a:p>
            <a:pPr lvl="2"/>
            <a:r>
              <a:rPr lang="en-US" dirty="0" smtClean="0"/>
              <a:t>They ignore the appearance of corruption</a:t>
            </a:r>
          </a:p>
          <a:p>
            <a:pPr lvl="2"/>
            <a:r>
              <a:rPr lang="en-US" dirty="0" smtClean="0"/>
              <a:t>This will allow donors to potentially channel millions of dollars into campaigns</a:t>
            </a:r>
          </a:p>
          <a:p>
            <a:pPr lvl="2"/>
            <a:r>
              <a:rPr lang="en-US" dirty="0" smtClean="0"/>
              <a:t>This helps to devastate what remains of campaign finance laws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6276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Campaign Finance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These decisions have led to more and more money into politics</a:t>
            </a:r>
          </a:p>
          <a:p>
            <a:r>
              <a:rPr lang="en-US" dirty="0" smtClean="0"/>
              <a:t>If you are interested more in campaign finance, Professor Krasno teaches a class on the subject and has testified in many campaign finance cases as an expert in federal court over the past twenty years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4932" y="2160589"/>
            <a:ext cx="2287732" cy="3364312"/>
          </a:xfrm>
        </p:spPr>
      </p:pic>
    </p:spTree>
    <p:extLst>
      <p:ext uri="{BB962C8B-B14F-4D97-AF65-F5344CB8AC3E}">
        <p14:creationId xmlns:p14="http://schemas.microsoft.com/office/powerpoint/2010/main" val="28868701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Pages </a:t>
            </a:r>
            <a:r>
              <a:rPr lang="en-US" dirty="0" smtClean="0"/>
              <a:t>755-768</a:t>
            </a:r>
          </a:p>
          <a:p>
            <a:r>
              <a:rPr lang="en-US" dirty="0" smtClean="0"/>
              <a:t>Last lecture!</a:t>
            </a:r>
          </a:p>
          <a:p>
            <a:r>
              <a:rPr lang="en-US" dirty="0" smtClean="0"/>
              <a:t>End of course</a:t>
            </a:r>
          </a:p>
          <a:p>
            <a:r>
              <a:rPr lang="en-US" dirty="0" smtClean="0"/>
              <a:t>Representation</a:t>
            </a:r>
          </a:p>
          <a:p>
            <a:pPr lvl="1"/>
            <a:r>
              <a:rPr lang="en-US" i="1" dirty="0" smtClean="0"/>
              <a:t>Reynolds v. Sims </a:t>
            </a:r>
            <a:r>
              <a:rPr lang="en-US" dirty="0" smtClean="0"/>
              <a:t>(1964)</a:t>
            </a:r>
          </a:p>
          <a:p>
            <a:pPr lvl="1"/>
            <a:r>
              <a:rPr lang="en-US" i="1" dirty="0" smtClean="0"/>
              <a:t>Miller v. Johnson </a:t>
            </a:r>
            <a:r>
              <a:rPr lang="en-US" dirty="0" smtClean="0"/>
              <a:t>(1995)</a:t>
            </a:r>
            <a:endParaRPr lang="en-US" i="1" dirty="0" smtClean="0"/>
          </a:p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5" y="2588959"/>
            <a:ext cx="4184650" cy="3024694"/>
          </a:xfrm>
        </p:spPr>
      </p:pic>
    </p:spTree>
    <p:extLst>
      <p:ext uri="{BB962C8B-B14F-4D97-AF65-F5344CB8AC3E}">
        <p14:creationId xmlns:p14="http://schemas.microsoft.com/office/powerpoint/2010/main" val="172704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lecture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Pages 741-755</a:t>
            </a:r>
          </a:p>
          <a:p>
            <a:r>
              <a:rPr lang="en-US" dirty="0"/>
              <a:t>Campaign Finance</a:t>
            </a:r>
          </a:p>
          <a:p>
            <a:pPr lvl="1"/>
            <a:r>
              <a:rPr lang="en-US" i="1" dirty="0"/>
              <a:t>Citizens United v. Federal Election Commission </a:t>
            </a:r>
            <a:r>
              <a:rPr lang="en-US" dirty="0"/>
              <a:t>(2010)</a:t>
            </a:r>
          </a:p>
          <a:p>
            <a:pPr lvl="1"/>
            <a:r>
              <a:rPr lang="en-US" i="1" dirty="0"/>
              <a:t>McCutcheon v. Federal Election Commission </a:t>
            </a:r>
            <a:r>
              <a:rPr lang="en-US" dirty="0"/>
              <a:t>(2014)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80" y="609600"/>
            <a:ext cx="4696256" cy="6085862"/>
          </a:xfrm>
        </p:spPr>
      </p:pic>
    </p:spTree>
    <p:extLst>
      <p:ext uri="{BB962C8B-B14F-4D97-AF65-F5344CB8AC3E}">
        <p14:creationId xmlns:p14="http://schemas.microsoft.com/office/powerpoint/2010/main" val="422710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Watergate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2532658"/>
            <a:ext cx="4183062" cy="3137296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 the wake of the Watergate Scandal, Congress enacts new rules on campaign finance</a:t>
            </a:r>
          </a:p>
          <a:p>
            <a:pPr lvl="1"/>
            <a:r>
              <a:rPr lang="en-US" dirty="0" smtClean="0"/>
              <a:t>Limits on how much people could contribute</a:t>
            </a:r>
          </a:p>
          <a:p>
            <a:pPr lvl="1"/>
            <a:r>
              <a:rPr lang="en-US" dirty="0" smtClean="0"/>
              <a:t>Disclosure requirements</a:t>
            </a:r>
          </a:p>
          <a:p>
            <a:pPr lvl="1"/>
            <a:r>
              <a:rPr lang="en-US" dirty="0" smtClean="0"/>
              <a:t>Limits on independent expenditures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154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Buckley v. Valeo </a:t>
            </a:r>
            <a:r>
              <a:rPr lang="en-US" dirty="0" smtClean="0"/>
              <a:t>(1976)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Buckley v. Valeo </a:t>
            </a:r>
            <a:r>
              <a:rPr lang="en-US" dirty="0"/>
              <a:t>(1976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Case stands for the proposition that campaign spending is speech</a:t>
            </a:r>
          </a:p>
          <a:p>
            <a:pPr lvl="1"/>
            <a:r>
              <a:rPr lang="en-US" dirty="0" smtClean="0"/>
              <a:t>Two main parts</a:t>
            </a:r>
          </a:p>
          <a:p>
            <a:pPr lvl="2"/>
            <a:r>
              <a:rPr lang="en-US" dirty="0" smtClean="0"/>
              <a:t>Limits on contributions was upheld to promote electoral integrity and fight corruption</a:t>
            </a:r>
          </a:p>
          <a:p>
            <a:pPr lvl="3"/>
            <a:r>
              <a:rPr lang="en-US" dirty="0" smtClean="0"/>
              <a:t>Designed to stop “quid pro quo” corruption</a:t>
            </a:r>
          </a:p>
          <a:p>
            <a:pPr lvl="3"/>
            <a:r>
              <a:rPr lang="en-US" dirty="0" smtClean="0"/>
              <a:t>Upheld the matching system of government funding</a:t>
            </a:r>
          </a:p>
          <a:p>
            <a:pPr lvl="3"/>
            <a:r>
              <a:rPr lang="en-US" dirty="0" smtClean="0"/>
              <a:t>Upheld disclosure requirements</a:t>
            </a:r>
          </a:p>
          <a:p>
            <a:pPr lvl="2"/>
            <a:r>
              <a:rPr lang="en-US" dirty="0" smtClean="0"/>
              <a:t>But several things were not upheld</a:t>
            </a:r>
          </a:p>
          <a:p>
            <a:pPr lvl="3"/>
            <a:r>
              <a:rPr lang="en-US" dirty="0" smtClean="0"/>
              <a:t>Limits on independent expenditures</a:t>
            </a:r>
          </a:p>
          <a:p>
            <a:pPr lvl="3"/>
            <a:r>
              <a:rPr lang="en-US" dirty="0" smtClean="0"/>
              <a:t>Limits on use of personal funds</a:t>
            </a:r>
          </a:p>
          <a:p>
            <a:pPr lvl="3"/>
            <a:r>
              <a:rPr lang="en-US" dirty="0" smtClean="0"/>
              <a:t>Limits on total campaign spending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767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Austin v. Michigan Chamber of Commerce </a:t>
            </a:r>
            <a:r>
              <a:rPr lang="en-US" dirty="0" smtClean="0"/>
              <a:t>(1990)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Austin v. Michigan Chamber of Commerce </a:t>
            </a:r>
            <a:r>
              <a:rPr lang="en-US" dirty="0"/>
              <a:t>(1990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Upheld a restriction on using corporate funds for independent expenditures for the purpose of expressly advocating for the defeat or election of a candidate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112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McConnell v. Federal Election Commission </a:t>
            </a:r>
            <a:r>
              <a:rPr lang="en-US" dirty="0" smtClean="0"/>
              <a:t>(2003)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McConnell v. Federal Election Commission </a:t>
            </a:r>
            <a:r>
              <a:rPr lang="en-US" dirty="0"/>
              <a:t>(2003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Challenge to BCRA (also know as McCain-Feingold)</a:t>
            </a:r>
          </a:p>
          <a:p>
            <a:pPr lvl="2"/>
            <a:r>
              <a:rPr lang="en-US" dirty="0" smtClean="0"/>
              <a:t>Ban on national parties raising soft money</a:t>
            </a:r>
          </a:p>
          <a:p>
            <a:pPr lvl="2"/>
            <a:r>
              <a:rPr lang="en-US" dirty="0" smtClean="0"/>
              <a:t>Prevented unions and corporations from using funds for electioneering</a:t>
            </a:r>
          </a:p>
          <a:p>
            <a:pPr lvl="2"/>
            <a:r>
              <a:rPr lang="en-US" dirty="0" smtClean="0"/>
              <a:t>Raised contribution limits </a:t>
            </a:r>
          </a:p>
          <a:p>
            <a:pPr lvl="1"/>
            <a:r>
              <a:rPr lang="en-US" dirty="0" smtClean="0"/>
              <a:t>The Court (5-4) upholds this law</a:t>
            </a:r>
          </a:p>
          <a:p>
            <a:pPr lvl="2"/>
            <a:r>
              <a:rPr lang="en-US" dirty="0" smtClean="0"/>
              <a:t>However, O’Connor is replaced in 2006 by the more conservative Alito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881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Subsequent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Randall v. Sorrell </a:t>
            </a:r>
            <a:r>
              <a:rPr lang="en-US" dirty="0" smtClean="0"/>
              <a:t>(2006)</a:t>
            </a:r>
          </a:p>
          <a:p>
            <a:pPr lvl="1"/>
            <a:r>
              <a:rPr lang="en-US" dirty="0" smtClean="0"/>
              <a:t>Strikes down Vermont’s very low contribution limits as restricting speech</a:t>
            </a:r>
          </a:p>
          <a:p>
            <a:r>
              <a:rPr lang="en-US" i="1" dirty="0" smtClean="0"/>
              <a:t>Davis v. Federal Election Commission </a:t>
            </a:r>
            <a:r>
              <a:rPr lang="en-US" dirty="0" smtClean="0"/>
              <a:t>(2008)</a:t>
            </a:r>
          </a:p>
          <a:p>
            <a:pPr lvl="1"/>
            <a:r>
              <a:rPr lang="en-US" dirty="0" smtClean="0"/>
              <a:t>Strikes down the Millionaire’s amendment in the BCRA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93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Citizens United v. Federal Election Commission </a:t>
            </a:r>
            <a:r>
              <a:rPr lang="en-US" dirty="0"/>
              <a:t>(2010)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Citizens United is a non profit that gets some money from for profit corporations</a:t>
            </a:r>
          </a:p>
          <a:p>
            <a:pPr lvl="2"/>
            <a:r>
              <a:rPr lang="en-US" dirty="0" smtClean="0"/>
              <a:t>They make a movie critical of Sen. Hillary Clinton in 2008</a:t>
            </a:r>
          </a:p>
          <a:p>
            <a:pPr lvl="2"/>
            <a:r>
              <a:rPr lang="en-US" dirty="0" smtClean="0"/>
              <a:t>The movie would be available on Video on Demand and cable</a:t>
            </a:r>
          </a:p>
          <a:p>
            <a:pPr lvl="1"/>
            <a:r>
              <a:rPr lang="en-US" dirty="0" smtClean="0"/>
              <a:t>They feared they might violate the law so they sued the FEC</a:t>
            </a:r>
          </a:p>
          <a:p>
            <a:pPr lvl="2"/>
            <a:r>
              <a:rPr lang="en-US" dirty="0" smtClean="0"/>
              <a:t>They felt the ban on corporations and unions using funds for electioneering was unconstitutional here</a:t>
            </a:r>
          </a:p>
          <a:p>
            <a:pPr lvl="2"/>
            <a:r>
              <a:rPr lang="en-US" dirty="0" smtClean="0"/>
              <a:t>Also thought the disclosure and reporting requirements as applied to them unconstitutional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245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Citizens United v. Federal Election </a:t>
            </a:r>
            <a:r>
              <a:rPr lang="en-US" i="1" dirty="0" smtClean="0"/>
              <a:t>Commission- </a:t>
            </a:r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Arguments</a:t>
            </a:r>
          </a:p>
          <a:p>
            <a:pPr lvl="1"/>
            <a:r>
              <a:rPr lang="en-US" dirty="0" smtClean="0"/>
              <a:t>For Citizens United</a:t>
            </a:r>
          </a:p>
          <a:p>
            <a:pPr lvl="2"/>
            <a:r>
              <a:rPr lang="en-US" dirty="0" smtClean="0"/>
              <a:t>Government cannot suppress speech except to prevent corruption or its appearance</a:t>
            </a:r>
          </a:p>
          <a:p>
            <a:pPr lvl="2"/>
            <a:r>
              <a:rPr lang="en-US" dirty="0" smtClean="0"/>
              <a:t>This is not express advocacy</a:t>
            </a:r>
          </a:p>
          <a:p>
            <a:pPr lvl="2"/>
            <a:r>
              <a:rPr lang="en-US" i="1" dirty="0" smtClean="0"/>
              <a:t>Austin v. Michigan State Chamber of Commerce </a:t>
            </a:r>
            <a:r>
              <a:rPr lang="en-US" dirty="0" smtClean="0"/>
              <a:t>(1990) should be overruled</a:t>
            </a:r>
            <a:endParaRPr lang="en-US" i="1" dirty="0" smtClean="0"/>
          </a:p>
          <a:p>
            <a:pPr lvl="1"/>
            <a:r>
              <a:rPr lang="en-US" dirty="0" smtClean="0"/>
              <a:t>For the FEC</a:t>
            </a:r>
          </a:p>
          <a:p>
            <a:pPr lvl="2"/>
            <a:r>
              <a:rPr lang="en-US" dirty="0" smtClean="0"/>
              <a:t>Congress can restrict corporations from using funds for express advocacy or equivalent</a:t>
            </a:r>
          </a:p>
          <a:p>
            <a:pPr lvl="2"/>
            <a:r>
              <a:rPr lang="en-US" dirty="0" smtClean="0"/>
              <a:t>This is the functional equivalent of express advocacy here</a:t>
            </a:r>
          </a:p>
          <a:p>
            <a:pPr lvl="2"/>
            <a:r>
              <a:rPr lang="en-US" dirty="0" smtClean="0"/>
              <a:t>There is no exceptions for films or video on demand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607104"/>
      </p:ext>
    </p:extLst>
  </p:cSld>
  <p:clrMapOvr>
    <a:masterClrMapping/>
  </p:clrMapOvr>
</p:sld>
</file>

<file path=ppt/theme/theme1.xml><?xml version="1.0" encoding="utf-8"?>
<a:theme xmlns:a="http://schemas.openxmlformats.org/drawingml/2006/main" name="1_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1286</Words>
  <Application>Microsoft Office PowerPoint</Application>
  <PresentationFormat>Widescreen</PresentationFormat>
  <Paragraphs>142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Trebuchet MS</vt:lpstr>
      <vt:lpstr>Wingdings</vt:lpstr>
      <vt:lpstr>Wingdings 3</vt:lpstr>
      <vt:lpstr>1_Facet</vt:lpstr>
      <vt:lpstr> Lecture 50 Voting and Representation IV</vt:lpstr>
      <vt:lpstr>This lecture </vt:lpstr>
      <vt:lpstr>Watergate</vt:lpstr>
      <vt:lpstr>Buckley v. Valeo (1976)</vt:lpstr>
      <vt:lpstr>Austin v. Michigan Chamber of Commerce (1990)</vt:lpstr>
      <vt:lpstr>McConnell v. Federal Election Commission (2003)</vt:lpstr>
      <vt:lpstr>Subsequent cases</vt:lpstr>
      <vt:lpstr>Citizens United v. Federal Election Commission (2010) </vt:lpstr>
      <vt:lpstr>Citizens United v. Federal Election Commission- II</vt:lpstr>
      <vt:lpstr>Citizens United v. Federal Election Commission- III</vt:lpstr>
      <vt:lpstr>Citizens United v. Federal Election Commission- IV</vt:lpstr>
      <vt:lpstr>Citizens United v. Federal Election Commission- V</vt:lpstr>
      <vt:lpstr>McCutcheon v. Federal Election Commission (2014) </vt:lpstr>
      <vt:lpstr>McCutcheon v. Federal Election Commission- II</vt:lpstr>
      <vt:lpstr>McCutcheon v. Federal Election Commission- III</vt:lpstr>
      <vt:lpstr>McCutcheon v. Federal Election Commission- IV</vt:lpstr>
      <vt:lpstr>McCutcheon v. Federal Election Commission- V</vt:lpstr>
      <vt:lpstr>Campaign Finance</vt:lpstr>
      <vt:lpstr>Next Lecture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Lecture 50 Voting and Representation IV</dc:title>
  <dc:creator>Shawn Donahue</dc:creator>
  <cp:lastModifiedBy>Shawn Donahue</cp:lastModifiedBy>
  <cp:revision>11</cp:revision>
  <dcterms:created xsi:type="dcterms:W3CDTF">2017-06-26T08:36:19Z</dcterms:created>
  <dcterms:modified xsi:type="dcterms:W3CDTF">2017-06-26T23:44:08Z</dcterms:modified>
</cp:coreProperties>
</file>