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244B0-230E-46E2-A233-6AA8E03DE492}" type="datetimeFigureOut">
              <a:rPr lang="en-US" smtClean="0"/>
              <a:t>6/26/2017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3B98E-5F66-492D-B145-DF361F420A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08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F97C-E518-4FA3-A369-F6E26AF5EA7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3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48F38-81FC-4040-AD0D-ECBBA954578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62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9928D-BA59-4662-942C-1C05250EA817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9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8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1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3494BA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2613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1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3494BA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4815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27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304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16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9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35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8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4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5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30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39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FD76-407D-4B6E-A565-2A1194810A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51B3AC-CE6A-4D2D-BCA9-C2FB102F0027}" type="slidenum">
              <a:rPr lang="en-US" smtClean="0">
                <a:solidFill>
                  <a:srgbClr val="3494BA"/>
                </a:solidFill>
              </a:rPr>
              <a:pPr/>
              <a:t>‹#›</a:t>
            </a:fld>
            <a:endParaRPr lang="en-US" dirty="0">
              <a:solidFill>
                <a:srgbClr val="3494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98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51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Voting and Representation 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4891" y="4050833"/>
            <a:ext cx="8136082" cy="1096899"/>
          </a:xfrm>
        </p:spPr>
        <p:txBody>
          <a:bodyPr>
            <a:normAutofit fontScale="92500"/>
          </a:bodyPr>
          <a:lstStyle/>
          <a:p>
            <a:r>
              <a:rPr lang="en-US" sz="6000" dirty="0" smtClean="0"/>
              <a:t>Political Representation</a:t>
            </a:r>
            <a:endParaRPr lang="en-US" sz="6000" dirty="0" smtClean="0"/>
          </a:p>
          <a:p>
            <a:endParaRPr lang="en-US" sz="6000" dirty="0" smtClean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0567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Miller v. Johnson </a:t>
            </a:r>
            <a:r>
              <a:rPr lang="en-US" dirty="0" smtClean="0"/>
              <a:t>(1995)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Georgia gains one seat after the 1990 Census (10</a:t>
            </a:r>
            <a:r>
              <a:rPr lang="en-US" dirty="0" smtClean="0">
                <a:sym typeface="Wingdings" panose="05000000000000000000" pitchFamily="2" charset="2"/>
              </a:rPr>
              <a:t>11)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There had previously been only one black majority seat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Bush Justice Department demanded three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11</a:t>
            </a:r>
            <a:r>
              <a:rPr lang="en-US" baseline="30000" dirty="0" smtClean="0">
                <a:sym typeface="Wingdings" panose="05000000000000000000" pitchFamily="2" charset="2"/>
              </a:rPr>
              <a:t>th</a:t>
            </a:r>
            <a:r>
              <a:rPr lang="en-US" dirty="0" smtClean="0">
                <a:sym typeface="Wingdings" panose="05000000000000000000" pitchFamily="2" charset="2"/>
              </a:rPr>
              <a:t> district was strangely shaped and was 60% black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It was struck down based on </a:t>
            </a:r>
            <a:r>
              <a:rPr lang="en-US" i="1" dirty="0" smtClean="0">
                <a:sym typeface="Wingdings" panose="05000000000000000000" pitchFamily="2" charset="2"/>
              </a:rPr>
              <a:t>Shaw </a:t>
            </a:r>
            <a:r>
              <a:rPr lang="en-US" dirty="0" smtClean="0">
                <a:sym typeface="Wingdings" panose="05000000000000000000" pitchFamily="2" charset="2"/>
              </a:rPr>
              <a:t>that is was primarily drawn for race</a:t>
            </a:r>
          </a:p>
          <a:p>
            <a:pPr lvl="2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588959"/>
            <a:ext cx="4184650" cy="3024694"/>
          </a:xfrm>
        </p:spPr>
      </p:pic>
    </p:spTree>
    <p:extLst>
      <p:ext uri="{BB962C8B-B14F-4D97-AF65-F5344CB8AC3E}">
        <p14:creationId xmlns:p14="http://schemas.microsoft.com/office/powerpoint/2010/main" val="2703456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Miller v. </a:t>
            </a:r>
            <a:r>
              <a:rPr lang="en-US" i="1" dirty="0" smtClean="0"/>
              <a:t>Johnson-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Zell Miller and Georgia</a:t>
            </a:r>
          </a:p>
          <a:p>
            <a:pPr lvl="2"/>
            <a:r>
              <a:rPr lang="en-US" dirty="0" smtClean="0"/>
              <a:t>The district court relied too much on intent</a:t>
            </a:r>
          </a:p>
          <a:p>
            <a:pPr lvl="2"/>
            <a:r>
              <a:rPr lang="en-US" dirty="0" smtClean="0"/>
              <a:t>The shape of this district is not irregular, even if drawn to create a minority majority seat</a:t>
            </a:r>
          </a:p>
          <a:p>
            <a:pPr lvl="2"/>
            <a:r>
              <a:rPr lang="en-US" dirty="0" smtClean="0"/>
              <a:t>The standard for bizarrely shaped districts should look to traditional districting principals</a:t>
            </a:r>
          </a:p>
          <a:p>
            <a:pPr lvl="1"/>
            <a:r>
              <a:rPr lang="en-US" dirty="0" smtClean="0"/>
              <a:t>For Johnson (challenging the maps)</a:t>
            </a:r>
          </a:p>
          <a:p>
            <a:pPr lvl="2"/>
            <a:r>
              <a:rPr lang="en-US" dirty="0" smtClean="0"/>
              <a:t>The state drew a black majority district against traditional districting principals</a:t>
            </a:r>
          </a:p>
          <a:p>
            <a:pPr lvl="2"/>
            <a:r>
              <a:rPr lang="en-US" dirty="0" smtClean="0"/>
              <a:t>The lines are subject to strict scrutiny</a:t>
            </a:r>
          </a:p>
          <a:p>
            <a:pPr lvl="2"/>
            <a:r>
              <a:rPr lang="en-US" dirty="0" smtClean="0"/>
              <a:t>The lines cannot be explained for any reason other than race</a:t>
            </a:r>
          </a:p>
          <a:p>
            <a:pPr lvl="2"/>
            <a:r>
              <a:rPr lang="en-US" dirty="0" smtClean="0"/>
              <a:t>This district was not required to be drawn by the VRA or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47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Miller v. Johnson-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Kennedy, J. for a 5-4 Court</a:t>
            </a:r>
          </a:p>
          <a:p>
            <a:pPr lvl="1"/>
            <a:r>
              <a:rPr lang="en-US" dirty="0" smtClean="0"/>
              <a:t>This plan is subject to strict scrutiny and it fails</a:t>
            </a:r>
          </a:p>
          <a:p>
            <a:pPr lvl="2"/>
            <a:r>
              <a:rPr lang="en-US" i="1" dirty="0" smtClean="0"/>
              <a:t>Shaw </a:t>
            </a:r>
            <a:r>
              <a:rPr lang="en-US" dirty="0" smtClean="0"/>
              <a:t>says that districts may not be drawn to separate voters on the basis of race</a:t>
            </a:r>
          </a:p>
          <a:p>
            <a:pPr lvl="2"/>
            <a:r>
              <a:rPr lang="en-US" dirty="0" smtClean="0"/>
              <a:t>This can lead to racial Balkanization or even racial apartheid (O’Connor)</a:t>
            </a:r>
          </a:p>
          <a:p>
            <a:pPr lvl="1"/>
            <a:r>
              <a:rPr lang="en-US" dirty="0" smtClean="0"/>
              <a:t>Key: Was race the predominant factor in the drawing of a district?</a:t>
            </a:r>
          </a:p>
          <a:p>
            <a:pPr lvl="2"/>
            <a:r>
              <a:rPr lang="en-US" dirty="0" smtClean="0"/>
              <a:t>Then you apply strict scrutiny</a:t>
            </a:r>
          </a:p>
          <a:p>
            <a:pPr lvl="2"/>
            <a:r>
              <a:rPr lang="en-US" dirty="0" smtClean="0"/>
              <a:t>Subordinated traditional race-neutral districting principals such as compactness, contiguity, respect for political subdivisions or communities to racial considerations</a:t>
            </a:r>
          </a:p>
          <a:p>
            <a:pPr lvl="2"/>
            <a:r>
              <a:rPr lang="en-US" dirty="0" smtClean="0"/>
              <a:t>The Court later says that partisanship can be one of those, but then backtracks</a:t>
            </a:r>
          </a:p>
          <a:p>
            <a:pPr lvl="2"/>
            <a:r>
              <a:rPr lang="en-US" dirty="0" smtClean="0"/>
              <a:t>It was “exceedingly obvious” from the shape that race was the predominant factor</a:t>
            </a:r>
          </a:p>
          <a:p>
            <a:pPr lvl="2"/>
            <a:r>
              <a:rPr lang="en-US" dirty="0" smtClean="0"/>
              <a:t>The 11</a:t>
            </a:r>
            <a:r>
              <a:rPr lang="en-US" baseline="30000" dirty="0" smtClean="0"/>
              <a:t>th</a:t>
            </a:r>
            <a:r>
              <a:rPr lang="en-US" dirty="0" smtClean="0"/>
              <a:t> district easily fails this test</a:t>
            </a:r>
          </a:p>
        </p:txBody>
      </p:sp>
    </p:spTree>
    <p:extLst>
      <p:ext uri="{BB962C8B-B14F-4D97-AF65-F5344CB8AC3E}">
        <p14:creationId xmlns:p14="http://schemas.microsoft.com/office/powerpoint/2010/main" val="519760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Miller v. Johnson-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Ginsburg, J. dissenting, joined by Stevens, Breyer, and Souter, JJ.</a:t>
            </a:r>
          </a:p>
          <a:p>
            <a:pPr lvl="1"/>
            <a:r>
              <a:rPr lang="en-US" dirty="0" smtClean="0"/>
              <a:t>She does not agree with strict scrutiny or the racial predominance rule here</a:t>
            </a:r>
          </a:p>
          <a:p>
            <a:pPr lvl="1"/>
            <a:r>
              <a:rPr lang="en-US" dirty="0" smtClean="0"/>
              <a:t>These districts were drawn for more than just racial factors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31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None!</a:t>
            </a:r>
          </a:p>
          <a:p>
            <a:r>
              <a:rPr lang="en-US" i="1" dirty="0" smtClean="0"/>
              <a:t>We are finished with the course!</a:t>
            </a:r>
            <a:endParaRPr lang="en-US" i="1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080" y="2160589"/>
            <a:ext cx="4184650" cy="2353865"/>
          </a:xfrm>
        </p:spPr>
      </p:pic>
    </p:spTree>
    <p:extLst>
      <p:ext uri="{BB962C8B-B14F-4D97-AF65-F5344CB8AC3E}">
        <p14:creationId xmlns:p14="http://schemas.microsoft.com/office/powerpoint/2010/main" val="32878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Pages 755-768</a:t>
            </a:r>
          </a:p>
          <a:p>
            <a:r>
              <a:rPr lang="en-US" dirty="0"/>
              <a:t>Last lecture!</a:t>
            </a:r>
          </a:p>
          <a:p>
            <a:r>
              <a:rPr lang="en-US" dirty="0"/>
              <a:t>End of course</a:t>
            </a:r>
          </a:p>
          <a:p>
            <a:r>
              <a:rPr lang="en-US" dirty="0"/>
              <a:t>Representation</a:t>
            </a:r>
          </a:p>
          <a:p>
            <a:pPr lvl="1"/>
            <a:r>
              <a:rPr lang="en-US" i="1" dirty="0"/>
              <a:t>Reynolds v. Sims </a:t>
            </a:r>
            <a:r>
              <a:rPr lang="en-US" dirty="0"/>
              <a:t>(1964)</a:t>
            </a:r>
          </a:p>
          <a:p>
            <a:pPr lvl="1"/>
            <a:r>
              <a:rPr lang="en-US" i="1" dirty="0"/>
              <a:t>Miller v. Johnson </a:t>
            </a:r>
            <a:r>
              <a:rPr lang="en-US" dirty="0"/>
              <a:t>(1995)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districts?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Gerrymandering</a:t>
            </a:r>
            <a:r>
              <a:rPr lang="en-US" dirty="0" smtClean="0">
                <a:sym typeface="Wingdings" panose="05000000000000000000" pitchFamily="2" charset="2"/>
              </a:rPr>
              <a:t> racial and political</a:t>
            </a:r>
            <a:endParaRPr lang="en-US" dirty="0" smtClean="0"/>
          </a:p>
          <a:p>
            <a:r>
              <a:rPr lang="en-US" dirty="0" smtClean="0"/>
              <a:t>Population equality-</a:t>
            </a:r>
            <a:r>
              <a:rPr lang="en-US" dirty="0" smtClean="0">
                <a:sym typeface="Wingdings" panose="05000000000000000000" pitchFamily="2" charset="2"/>
              </a:rPr>
              <a:t> Should districts be of equal size? one person, one vote?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As the population shifted from rural to urban, districts didn’t follow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This led to entrenched rural interests dominating things</a:t>
            </a:r>
            <a:endParaRPr lang="en-US" dirty="0" smtClean="0"/>
          </a:p>
          <a:p>
            <a:pPr lvl="1"/>
            <a:r>
              <a:rPr lang="en-US" i="1" dirty="0" smtClean="0"/>
              <a:t>Colegrove v. Green</a:t>
            </a:r>
            <a:r>
              <a:rPr lang="en-US" dirty="0" smtClean="0"/>
              <a:t> (1946)</a:t>
            </a:r>
          </a:p>
          <a:p>
            <a:pPr lvl="2"/>
            <a:r>
              <a:rPr lang="en-US" dirty="0" smtClean="0"/>
              <a:t>Court says this is a political question and thus not justiciable </a:t>
            </a:r>
          </a:p>
          <a:p>
            <a:pPr lvl="1"/>
            <a:r>
              <a:rPr lang="en-US" i="1" dirty="0" smtClean="0"/>
              <a:t>Baker v. Carr </a:t>
            </a:r>
            <a:r>
              <a:rPr lang="en-US" dirty="0" smtClean="0"/>
              <a:t>(1962)</a:t>
            </a:r>
          </a:p>
          <a:p>
            <a:pPr lvl="2"/>
            <a:r>
              <a:rPr lang="en-US" dirty="0" smtClean="0"/>
              <a:t>Court changes its mind and says that it is a question the Courts can answer</a:t>
            </a:r>
          </a:p>
          <a:p>
            <a:pPr lvl="1"/>
            <a:r>
              <a:rPr lang="en-US" i="1" dirty="0" smtClean="0"/>
              <a:t>Wesberry v. Sanders </a:t>
            </a:r>
            <a:r>
              <a:rPr lang="en-US" dirty="0" smtClean="0"/>
              <a:t>(1964)</a:t>
            </a:r>
          </a:p>
          <a:p>
            <a:pPr lvl="2"/>
            <a:r>
              <a:rPr lang="en-US" dirty="0" smtClean="0"/>
              <a:t>The Court overturns Georgia’s congressional district map because districts were of vastly different sizes</a:t>
            </a:r>
          </a:p>
          <a:p>
            <a:pPr lvl="2"/>
            <a:r>
              <a:rPr lang="en-US" dirty="0" smtClean="0"/>
              <a:t>But this had authority in the Constitution Article I, 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0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Reynolds v. Sims </a:t>
            </a:r>
            <a:r>
              <a:rPr lang="en-US" dirty="0" smtClean="0"/>
              <a:t>(1964)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Challenge to Alabama’s State Legislative districts</a:t>
            </a:r>
          </a:p>
          <a:p>
            <a:pPr lvl="1"/>
            <a:r>
              <a:rPr lang="en-US" dirty="0" smtClean="0"/>
              <a:t>The districts had not been changed since 1901</a:t>
            </a:r>
          </a:p>
          <a:p>
            <a:pPr lvl="1"/>
            <a:r>
              <a:rPr lang="en-US" dirty="0" smtClean="0"/>
              <a:t>Rural districts were underpopulated while urban districts were overpopulated</a:t>
            </a:r>
          </a:p>
          <a:p>
            <a:pPr lvl="1"/>
            <a:r>
              <a:rPr lang="en-US" dirty="0" smtClean="0"/>
              <a:t>In the House, every county had to have at least one district</a:t>
            </a:r>
          </a:p>
          <a:p>
            <a:pPr lvl="1"/>
            <a:r>
              <a:rPr lang="en-US" dirty="0" smtClean="0"/>
              <a:t>In the Senate the disparity was 41 to 1</a:t>
            </a:r>
          </a:p>
          <a:p>
            <a:pPr lvl="1"/>
            <a:r>
              <a:rPr lang="en-US" dirty="0" smtClean="0"/>
              <a:t>This was challenged as a violation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Equal Protection Clause</a:t>
            </a:r>
          </a:p>
          <a:p>
            <a:pPr lvl="2"/>
            <a:r>
              <a:rPr lang="en-US" dirty="0" smtClean="0"/>
              <a:t>The state’s remedy was insufficient </a:t>
            </a:r>
          </a:p>
          <a:p>
            <a:pPr lvl="1"/>
            <a:r>
              <a:rPr lang="en-US" dirty="0" smtClean="0"/>
              <a:t>There were challenges to many other state legislative redistricting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1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Reynolds v. </a:t>
            </a:r>
            <a:r>
              <a:rPr lang="en-US" i="1" dirty="0" smtClean="0"/>
              <a:t>Sims-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Alabama</a:t>
            </a:r>
          </a:p>
          <a:p>
            <a:pPr lvl="2"/>
            <a:r>
              <a:rPr lang="en-US" dirty="0" smtClean="0"/>
              <a:t>The Court should overrule </a:t>
            </a:r>
            <a:r>
              <a:rPr lang="en-US" i="1" dirty="0" smtClean="0"/>
              <a:t>Baker v. Carr </a:t>
            </a:r>
            <a:r>
              <a:rPr lang="en-US" dirty="0" smtClean="0"/>
              <a:t>and give this power back to states</a:t>
            </a:r>
          </a:p>
          <a:p>
            <a:pPr lvl="2"/>
            <a:r>
              <a:rPr lang="en-US" dirty="0" smtClean="0"/>
              <a:t>The Alabama system is similar to the way Congress is represented</a:t>
            </a:r>
          </a:p>
          <a:p>
            <a:pPr lvl="2"/>
            <a:r>
              <a:rPr lang="en-US" dirty="0" smtClean="0"/>
              <a:t>Population disparities are okay to protect rural interests from large cities</a:t>
            </a:r>
          </a:p>
          <a:p>
            <a:pPr lvl="1"/>
            <a:r>
              <a:rPr lang="en-US" dirty="0" smtClean="0"/>
              <a:t>For Sims</a:t>
            </a:r>
          </a:p>
          <a:p>
            <a:pPr lvl="2"/>
            <a:r>
              <a:rPr lang="en-US" i="1" dirty="0" smtClean="0"/>
              <a:t>Baker v. Carr </a:t>
            </a:r>
            <a:r>
              <a:rPr lang="en-US" dirty="0" smtClean="0"/>
              <a:t>should be reaffirmed </a:t>
            </a:r>
          </a:p>
          <a:p>
            <a:pPr lvl="2"/>
            <a:r>
              <a:rPr lang="en-US" dirty="0" smtClean="0"/>
              <a:t>These plans are malapportioned and violate the Equal Protection Clause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2"/>
            <a:r>
              <a:rPr lang="en-US" dirty="0" smtClean="0"/>
              <a:t>The Court should impose a new plan with balanced districts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41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Reynolds v. Sims-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Warren, C.J. for an 8-1 Court</a:t>
            </a:r>
          </a:p>
          <a:p>
            <a:pPr lvl="1"/>
            <a:r>
              <a:rPr lang="en-US" dirty="0" smtClean="0"/>
              <a:t>Legislators represent people, not trees or acres</a:t>
            </a:r>
          </a:p>
          <a:p>
            <a:pPr lvl="1"/>
            <a:r>
              <a:rPr lang="en-US" dirty="0" smtClean="0"/>
              <a:t>Legislators are elected by voters, not farms or cities or economic interests</a:t>
            </a:r>
          </a:p>
          <a:p>
            <a:pPr lvl="2"/>
            <a:r>
              <a:rPr lang="en-US" dirty="0" smtClean="0"/>
              <a:t>Certain voters should not be given extra weight than others</a:t>
            </a:r>
          </a:p>
          <a:p>
            <a:pPr lvl="2"/>
            <a:r>
              <a:rPr lang="en-US" dirty="0" smtClean="0"/>
              <a:t>Dilution of vote weights violations the Equal Protection Clause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2"/>
            <a:r>
              <a:rPr lang="en-US" dirty="0" smtClean="0"/>
              <a:t>The country has changed from rural to urban</a:t>
            </a:r>
          </a:p>
          <a:p>
            <a:pPr lvl="2"/>
            <a:r>
              <a:rPr lang="en-US" dirty="0" smtClean="0"/>
              <a:t>It does not matter how the federal Congress is designed given history</a:t>
            </a:r>
          </a:p>
          <a:p>
            <a:pPr lvl="2"/>
            <a:r>
              <a:rPr lang="en-US" dirty="0" smtClean="0"/>
              <a:t>The remedy proposed by Alabama does not meet muster</a:t>
            </a:r>
          </a:p>
          <a:p>
            <a:pPr lvl="2"/>
            <a:r>
              <a:rPr lang="en-US" dirty="0" smtClean="0"/>
              <a:t>Districts should be roughly the same in size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1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Reynolds v. Sims-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Harlan, J. dissenting</a:t>
            </a:r>
          </a:p>
          <a:p>
            <a:pPr lvl="1"/>
            <a:r>
              <a:rPr lang="en-US" dirty="0" smtClean="0"/>
              <a:t>He sees most redistricting plans will fall due to this ruling</a:t>
            </a:r>
          </a:p>
          <a:p>
            <a:pPr lvl="1"/>
            <a:r>
              <a:rPr lang="en-US" dirty="0" smtClean="0"/>
              <a:t>He thinks the courts go too far in getting involved here and in the past</a:t>
            </a:r>
          </a:p>
          <a:p>
            <a:pPr lvl="1"/>
            <a:r>
              <a:rPr lang="en-US" dirty="0" smtClean="0"/>
              <a:t>He thinks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does not require district population equality</a:t>
            </a:r>
          </a:p>
          <a:p>
            <a:pPr lvl="2"/>
            <a:r>
              <a:rPr lang="en-US" dirty="0" smtClean="0"/>
              <a:t>States should be able to choose the systems for electing their legislatures best suited to themselves</a:t>
            </a:r>
          </a:p>
          <a:p>
            <a:pPr lvl="2"/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05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of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Karcher v. Daggett </a:t>
            </a:r>
            <a:r>
              <a:rPr lang="en-US" dirty="0" smtClean="0"/>
              <a:t>(1983)- Zero deviation for U.S. House districts</a:t>
            </a:r>
          </a:p>
          <a:p>
            <a:r>
              <a:rPr lang="en-US" dirty="0" smtClean="0"/>
              <a:t>However, most other districts are good if they stay within the +/-5% safe harbor</a:t>
            </a:r>
          </a:p>
          <a:p>
            <a:pPr lvl="1"/>
            <a:r>
              <a:rPr lang="en-US" dirty="0" smtClean="0"/>
              <a:t>These rules apply to all districts, not just for legislatures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33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Minority Representation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Gomillion v. Lightfoot </a:t>
            </a:r>
            <a:r>
              <a:rPr lang="en-US" dirty="0" smtClean="0"/>
              <a:t>(1960)</a:t>
            </a:r>
          </a:p>
          <a:p>
            <a:pPr lvl="1"/>
            <a:r>
              <a:rPr lang="en-US" dirty="0" smtClean="0"/>
              <a:t>Redistricting that removes black residents can be a 15</a:t>
            </a:r>
            <a:r>
              <a:rPr lang="en-US" baseline="30000" dirty="0" smtClean="0"/>
              <a:t>th</a:t>
            </a:r>
            <a:r>
              <a:rPr lang="en-US" dirty="0" smtClean="0"/>
              <a:t> Amendment violation</a:t>
            </a:r>
          </a:p>
          <a:p>
            <a:r>
              <a:rPr lang="en-US" i="1" dirty="0" smtClean="0"/>
              <a:t>United Jewish Organizations of Williamsburg v. Carey </a:t>
            </a:r>
            <a:r>
              <a:rPr lang="en-US" dirty="0" smtClean="0"/>
              <a:t>(1977)</a:t>
            </a:r>
          </a:p>
          <a:p>
            <a:pPr lvl="1"/>
            <a:r>
              <a:rPr lang="en-US" dirty="0" smtClean="0"/>
              <a:t>Court upholds the use of minority majority districts</a:t>
            </a:r>
          </a:p>
          <a:p>
            <a:r>
              <a:rPr lang="en-US" dirty="0" smtClean="0"/>
              <a:t>The Voting Rights Act in 1982 was amended to overrule part of </a:t>
            </a:r>
            <a:r>
              <a:rPr lang="en-US" i="1" dirty="0" smtClean="0"/>
              <a:t>City of Mobile v. Bolden </a:t>
            </a:r>
            <a:r>
              <a:rPr lang="en-US" dirty="0" smtClean="0"/>
              <a:t>(1980) on the drawing of minority majority districts</a:t>
            </a:r>
          </a:p>
          <a:p>
            <a:pPr lvl="1"/>
            <a:r>
              <a:rPr lang="en-US" dirty="0" smtClean="0"/>
              <a:t>In 1992, many more minorities are elected to offices </a:t>
            </a:r>
          </a:p>
          <a:p>
            <a:pPr lvl="1"/>
            <a:r>
              <a:rPr lang="en-US" dirty="0" smtClean="0"/>
              <a:t>Republicans join with minorities to do so</a:t>
            </a:r>
          </a:p>
          <a:p>
            <a:r>
              <a:rPr lang="en-US" i="1" dirty="0" smtClean="0"/>
              <a:t>Shaw v. Reno </a:t>
            </a:r>
            <a:r>
              <a:rPr lang="en-US" dirty="0" smtClean="0"/>
              <a:t>(1993)</a:t>
            </a:r>
          </a:p>
          <a:p>
            <a:pPr lvl="1"/>
            <a:r>
              <a:rPr lang="en-US" dirty="0" smtClean="0"/>
              <a:t>Some bizarrely shaped districts may be illegal</a:t>
            </a:r>
          </a:p>
          <a:p>
            <a:pPr lvl="1"/>
            <a:r>
              <a:rPr lang="en-US" dirty="0" smtClean="0"/>
              <a:t>Separating voters by race subject to strict scrutiny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01558"/>
      </p:ext>
    </p:extLst>
  </p:cSld>
  <p:clrMapOvr>
    <a:masterClrMapping/>
  </p:clrMapOvr>
</p:sld>
</file>

<file path=ppt/theme/theme1.xml><?xml version="1.0" encoding="utf-8"?>
<a:theme xmlns:a="http://schemas.openxmlformats.org/drawingml/2006/main" name="1_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960</Words>
  <Application>Microsoft Office PowerPoint</Application>
  <PresentationFormat>Widescreen</PresentationFormat>
  <Paragraphs>112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1_Facet</vt:lpstr>
      <vt:lpstr> Lecture 51 Voting and Representation V</vt:lpstr>
      <vt:lpstr>This lecture </vt:lpstr>
      <vt:lpstr>What about districts?</vt:lpstr>
      <vt:lpstr>Reynolds v. Sims (1964)</vt:lpstr>
      <vt:lpstr>Reynolds v. Sims- II</vt:lpstr>
      <vt:lpstr>Reynolds v. Sims- III</vt:lpstr>
      <vt:lpstr>Reynolds v. Sims- IV</vt:lpstr>
      <vt:lpstr>Equality of Population</vt:lpstr>
      <vt:lpstr>Minority Representation </vt:lpstr>
      <vt:lpstr>Miller v. Johnson (1995)</vt:lpstr>
      <vt:lpstr>Miller v. Johnson- II</vt:lpstr>
      <vt:lpstr>Miller v. Johnson- III</vt:lpstr>
      <vt:lpstr>Miller v. Johnson- IV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Lecture 51 Voting and Representation V</dc:title>
  <dc:creator>Shawn Donahue</dc:creator>
  <cp:lastModifiedBy>Shawn Donahue</cp:lastModifiedBy>
  <cp:revision>11</cp:revision>
  <dcterms:created xsi:type="dcterms:W3CDTF">2017-06-26T20:11:18Z</dcterms:created>
  <dcterms:modified xsi:type="dcterms:W3CDTF">2017-06-28T02:23:17Z</dcterms:modified>
</cp:coreProperties>
</file>