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B9BD5C-7E0F-44E8-BD13-B8C6A06774AA}" type="datetimeFigureOut">
              <a:rPr lang="en-US" smtClean="0"/>
              <a:t>3/22/2017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88CEF6-9094-4DCA-A039-AFF46711634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98728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8FF97C-E518-4FA3-A369-F6E26AF5EA78}" type="slidenum">
              <a:rPr lang="en-US">
                <a:solidFill>
                  <a:prstClr val="black"/>
                </a:solidFill>
              </a:rPr>
              <a:pPr/>
              <a:t>1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529649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88CEF6-9094-4DCA-A039-AFF467116346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212345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88CEF6-9094-4DCA-A039-AFF467116346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002111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88CEF6-9094-4DCA-A039-AFF467116346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347046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88CEF6-9094-4DCA-A039-AFF467116346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417643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88CEF6-9094-4DCA-A039-AFF467116346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14927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8FF97C-E518-4FA3-A369-F6E26AF5EA78}" type="slidenum">
              <a:rPr lang="en-US">
                <a:solidFill>
                  <a:prstClr val="black"/>
                </a:solidFill>
              </a:rPr>
              <a:pPr/>
              <a:t>2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08519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AA958D-71E5-4B42-A756-211C561FCCE6}" type="slidenum">
              <a:rPr lang="en-US">
                <a:solidFill>
                  <a:prstClr val="black"/>
                </a:solidFill>
              </a:rPr>
              <a:pPr/>
              <a:t>3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11331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88CEF6-9094-4DCA-A039-AFF467116346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99226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88CEF6-9094-4DCA-A039-AFF467116346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77418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88CEF6-9094-4DCA-A039-AFF467116346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223088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88CEF6-9094-4DCA-A039-AFF467116346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467507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88CEF6-9094-4DCA-A039-AFF467116346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206963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88CEF6-9094-4DCA-A039-AFF467116346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52862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CFD76-407D-4B6E-A565-2A1194810AD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3/22/2017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1B3AC-CE6A-4D2D-BCA9-C2FB102F0027}" type="slidenum">
              <a:rPr lang="en-US" smtClean="0">
                <a:solidFill>
                  <a:srgbClr val="3494BA"/>
                </a:solidFill>
              </a:rPr>
              <a:pPr/>
              <a:t>‹#›</a:t>
            </a:fld>
            <a:endParaRPr lang="en-US" dirty="0">
              <a:solidFill>
                <a:srgbClr val="3494B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4584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CFD76-407D-4B6E-A565-2A1194810AD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3/22/2017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1B3AC-CE6A-4D2D-BCA9-C2FB102F0027}" type="slidenum">
              <a:rPr lang="en-US" smtClean="0">
                <a:solidFill>
                  <a:srgbClr val="3494BA"/>
                </a:solidFill>
              </a:rPr>
              <a:pPr/>
              <a:t>‹#›</a:t>
            </a:fld>
            <a:endParaRPr lang="en-US" dirty="0">
              <a:solidFill>
                <a:srgbClr val="3494B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34316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CFD76-407D-4B6E-A565-2A1194810AD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3/22/2017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1B3AC-CE6A-4D2D-BCA9-C2FB102F0027}" type="slidenum">
              <a:rPr lang="en-US" smtClean="0">
                <a:solidFill>
                  <a:srgbClr val="3494BA"/>
                </a:solidFill>
              </a:rPr>
              <a:pPr/>
              <a:t>‹#›</a:t>
            </a:fld>
            <a:endParaRPr lang="en-US" dirty="0">
              <a:solidFill>
                <a:srgbClr val="3494BA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3494BA">
                    <a:lumMod val="60000"/>
                    <a:lumOff val="40000"/>
                  </a:srgbClr>
                </a:solidFill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3494BA">
                    <a:lumMod val="60000"/>
                    <a:lumOff val="40000"/>
                  </a:srgbClr>
                </a:solidFill>
                <a:latin typeface="Arial"/>
              </a:rPr>
              <a:t>”</a:t>
            </a:r>
            <a:endParaRPr lang="en-US" dirty="0">
              <a:solidFill>
                <a:srgbClr val="3494BA">
                  <a:lumMod val="60000"/>
                  <a:lumOff val="40000"/>
                </a:srgb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2279349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CFD76-407D-4B6E-A565-2A1194810AD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3/22/2017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1B3AC-CE6A-4D2D-BCA9-C2FB102F0027}" type="slidenum">
              <a:rPr lang="en-US" smtClean="0">
                <a:solidFill>
                  <a:srgbClr val="3494BA"/>
                </a:solidFill>
              </a:rPr>
              <a:pPr/>
              <a:t>‹#›</a:t>
            </a:fld>
            <a:endParaRPr lang="en-US" dirty="0">
              <a:solidFill>
                <a:srgbClr val="3494B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52577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CFD76-407D-4B6E-A565-2A1194810AD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3/22/2017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1B3AC-CE6A-4D2D-BCA9-C2FB102F0027}" type="slidenum">
              <a:rPr lang="en-US" smtClean="0">
                <a:solidFill>
                  <a:srgbClr val="3494BA"/>
                </a:solidFill>
              </a:rPr>
              <a:pPr/>
              <a:t>‹#›</a:t>
            </a:fld>
            <a:endParaRPr lang="en-US" dirty="0">
              <a:solidFill>
                <a:srgbClr val="3494BA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3494BA">
                    <a:lumMod val="60000"/>
                    <a:lumOff val="40000"/>
                  </a:srgbClr>
                </a:solidFill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3494BA">
                    <a:lumMod val="60000"/>
                    <a:lumOff val="40000"/>
                  </a:srgbClr>
                </a:solidFill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837364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CFD76-407D-4B6E-A565-2A1194810AD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3/22/2017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1B3AC-CE6A-4D2D-BCA9-C2FB102F0027}" type="slidenum">
              <a:rPr lang="en-US" smtClean="0">
                <a:solidFill>
                  <a:srgbClr val="3494BA"/>
                </a:solidFill>
              </a:rPr>
              <a:pPr/>
              <a:t>‹#›</a:t>
            </a:fld>
            <a:endParaRPr lang="en-US" dirty="0">
              <a:solidFill>
                <a:srgbClr val="3494B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554715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CFD76-407D-4B6E-A565-2A1194810AD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3/22/2017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1B3AC-CE6A-4D2D-BCA9-C2FB102F0027}" type="slidenum">
              <a:rPr lang="en-US" smtClean="0">
                <a:solidFill>
                  <a:srgbClr val="3494BA"/>
                </a:solidFill>
              </a:rPr>
              <a:pPr/>
              <a:t>‹#›</a:t>
            </a:fld>
            <a:endParaRPr lang="en-US" dirty="0">
              <a:solidFill>
                <a:srgbClr val="3494B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427461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CFD76-407D-4B6E-A565-2A1194810AD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3/22/2017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1B3AC-CE6A-4D2D-BCA9-C2FB102F0027}" type="slidenum">
              <a:rPr lang="en-US" smtClean="0">
                <a:solidFill>
                  <a:srgbClr val="3494BA"/>
                </a:solidFill>
              </a:rPr>
              <a:pPr/>
              <a:t>‹#›</a:t>
            </a:fld>
            <a:endParaRPr lang="en-US" dirty="0">
              <a:solidFill>
                <a:srgbClr val="3494B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12241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CFD76-407D-4B6E-A565-2A1194810AD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3/22/2017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1B3AC-CE6A-4D2D-BCA9-C2FB102F0027}" type="slidenum">
              <a:rPr lang="en-US" smtClean="0">
                <a:solidFill>
                  <a:srgbClr val="3494BA"/>
                </a:solidFill>
              </a:rPr>
              <a:pPr/>
              <a:t>‹#›</a:t>
            </a:fld>
            <a:endParaRPr lang="en-US" dirty="0">
              <a:solidFill>
                <a:srgbClr val="3494B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65920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CFD76-407D-4B6E-A565-2A1194810AD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3/22/2017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1B3AC-CE6A-4D2D-BCA9-C2FB102F0027}" type="slidenum">
              <a:rPr lang="en-US" smtClean="0">
                <a:solidFill>
                  <a:srgbClr val="3494BA"/>
                </a:solidFill>
              </a:rPr>
              <a:pPr/>
              <a:t>‹#›</a:t>
            </a:fld>
            <a:endParaRPr lang="en-US" dirty="0">
              <a:solidFill>
                <a:srgbClr val="3494B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18225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CFD76-407D-4B6E-A565-2A1194810AD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3/22/2017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1B3AC-CE6A-4D2D-BCA9-C2FB102F0027}" type="slidenum">
              <a:rPr lang="en-US" smtClean="0">
                <a:solidFill>
                  <a:srgbClr val="3494BA"/>
                </a:solidFill>
              </a:rPr>
              <a:pPr/>
              <a:t>‹#›</a:t>
            </a:fld>
            <a:endParaRPr lang="en-US" dirty="0">
              <a:solidFill>
                <a:srgbClr val="3494B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48820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CFD76-407D-4B6E-A565-2A1194810AD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3/22/2017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1B3AC-CE6A-4D2D-BCA9-C2FB102F0027}" type="slidenum">
              <a:rPr lang="en-US" smtClean="0">
                <a:solidFill>
                  <a:srgbClr val="3494BA"/>
                </a:solidFill>
              </a:rPr>
              <a:pPr/>
              <a:t>‹#›</a:t>
            </a:fld>
            <a:endParaRPr lang="en-US" dirty="0">
              <a:solidFill>
                <a:srgbClr val="3494B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22919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CFD76-407D-4B6E-A565-2A1194810AD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3/22/2017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1B3AC-CE6A-4D2D-BCA9-C2FB102F0027}" type="slidenum">
              <a:rPr lang="en-US" smtClean="0">
                <a:solidFill>
                  <a:srgbClr val="3494BA"/>
                </a:solidFill>
              </a:rPr>
              <a:pPr/>
              <a:t>‹#›</a:t>
            </a:fld>
            <a:endParaRPr lang="en-US" dirty="0">
              <a:solidFill>
                <a:srgbClr val="3494B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22992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CFD76-407D-4B6E-A565-2A1194810AD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3/22/2017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1B3AC-CE6A-4D2D-BCA9-C2FB102F0027}" type="slidenum">
              <a:rPr lang="en-US" smtClean="0">
                <a:solidFill>
                  <a:srgbClr val="3494BA"/>
                </a:solidFill>
              </a:rPr>
              <a:pPr/>
              <a:t>‹#›</a:t>
            </a:fld>
            <a:endParaRPr lang="en-US" dirty="0">
              <a:solidFill>
                <a:srgbClr val="3494B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34760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CFD76-407D-4B6E-A565-2A1194810AD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3/22/2017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1B3AC-CE6A-4D2D-BCA9-C2FB102F0027}" type="slidenum">
              <a:rPr lang="en-US" smtClean="0">
                <a:solidFill>
                  <a:srgbClr val="3494BA"/>
                </a:solidFill>
              </a:rPr>
              <a:pPr/>
              <a:t>‹#›</a:t>
            </a:fld>
            <a:endParaRPr lang="en-US" dirty="0">
              <a:solidFill>
                <a:srgbClr val="3494B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49939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CFD76-407D-4B6E-A565-2A1194810AD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3/22/2017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1B3AC-CE6A-4D2D-BCA9-C2FB102F0027}" type="slidenum">
              <a:rPr lang="en-US" smtClean="0">
                <a:solidFill>
                  <a:srgbClr val="3494BA"/>
                </a:solidFill>
              </a:rPr>
              <a:pPr/>
              <a:t>‹#›</a:t>
            </a:fld>
            <a:endParaRPr lang="en-US" dirty="0">
              <a:solidFill>
                <a:srgbClr val="3494B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77333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5CFD76-407D-4B6E-A565-2A1194810AD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3/22/2017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F351B3AC-CE6A-4D2D-BCA9-C2FB102F0027}" type="slidenum">
              <a:rPr lang="en-US" smtClean="0">
                <a:solidFill>
                  <a:srgbClr val="3494BA"/>
                </a:solidFill>
              </a:rPr>
              <a:pPr/>
              <a:t>‹#›</a:t>
            </a:fld>
            <a:endParaRPr lang="en-US" dirty="0">
              <a:solidFill>
                <a:srgbClr val="3494B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11015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Lecture </a:t>
            </a:r>
            <a:r>
              <a:rPr lang="en-US" dirty="0" smtClean="0"/>
              <a:t>6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Chapter </a:t>
            </a:r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sz="6000" dirty="0" smtClean="0"/>
              <a:t>Religion Definition and Free Exercise I (Valid Secular Policy) 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1193046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Cantwell v. Connecticut</a:t>
            </a:r>
            <a:r>
              <a:rPr lang="en-US" dirty="0" smtClean="0"/>
              <a:t> (1940)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</a:p>
          <a:p>
            <a:pPr lvl="1"/>
            <a:r>
              <a:rPr lang="en-US" dirty="0" smtClean="0"/>
              <a:t>Appellants were Jehovah’s Witnesses in a largely Catholic neighborhood in New Haven, Connecticut</a:t>
            </a:r>
          </a:p>
          <a:p>
            <a:pPr lvl="1"/>
            <a:r>
              <a:rPr lang="en-US" dirty="0" smtClean="0"/>
              <a:t>They were going house to house giving out pamphlets, and some took offense</a:t>
            </a:r>
          </a:p>
          <a:p>
            <a:pPr lvl="1"/>
            <a:r>
              <a:rPr lang="en-US" dirty="0" smtClean="0"/>
              <a:t>They were arrested and charged under a state statute requiring a license to solicit</a:t>
            </a:r>
          </a:p>
          <a:p>
            <a:r>
              <a:rPr lang="en-US" dirty="0" smtClean="0"/>
              <a:t>Questions</a:t>
            </a:r>
          </a:p>
          <a:p>
            <a:pPr lvl="1"/>
            <a:r>
              <a:rPr lang="en-US" dirty="0" smtClean="0"/>
              <a:t>Should the Free Exercise Clause be incorporated against the states?</a:t>
            </a:r>
          </a:p>
          <a:p>
            <a:pPr lvl="1"/>
            <a:r>
              <a:rPr lang="en-US" dirty="0" smtClean="0"/>
              <a:t>If yes, did the license policy violate the free exercise clause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1017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Cantwell v. </a:t>
            </a:r>
            <a:r>
              <a:rPr lang="en-US" i="1" dirty="0" smtClean="0"/>
              <a:t>Connecticut</a:t>
            </a:r>
            <a:r>
              <a:rPr lang="en-US" dirty="0" smtClean="0"/>
              <a:t>- 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Arguments</a:t>
            </a:r>
          </a:p>
          <a:p>
            <a:pPr lvl="1"/>
            <a:r>
              <a:rPr lang="en-US" dirty="0" smtClean="0"/>
              <a:t>For Cantwell</a:t>
            </a:r>
          </a:p>
          <a:p>
            <a:pPr lvl="2"/>
            <a:r>
              <a:rPr lang="en-US" dirty="0" smtClean="0"/>
              <a:t>Statute denies them freedom to worship, thus violating the Due Process Clause of the 14</a:t>
            </a:r>
            <a:r>
              <a:rPr lang="en-US" baseline="30000" dirty="0" smtClean="0"/>
              <a:t>th</a:t>
            </a:r>
            <a:r>
              <a:rPr lang="en-US" dirty="0" smtClean="0"/>
              <a:t> Amendment</a:t>
            </a:r>
          </a:p>
          <a:p>
            <a:pPr lvl="2"/>
            <a:r>
              <a:rPr lang="en-US" dirty="0" smtClean="0"/>
              <a:t>This should be incorporated as a liberty</a:t>
            </a:r>
          </a:p>
          <a:p>
            <a:pPr lvl="2"/>
            <a:r>
              <a:rPr lang="en-US" dirty="0" smtClean="0"/>
              <a:t>Door knocking is part of their religion</a:t>
            </a:r>
          </a:p>
          <a:p>
            <a:pPr lvl="1"/>
            <a:r>
              <a:rPr lang="en-US" dirty="0" smtClean="0"/>
              <a:t>For Connecticut</a:t>
            </a:r>
          </a:p>
          <a:p>
            <a:pPr lvl="2"/>
            <a:r>
              <a:rPr lang="en-US" dirty="0" smtClean="0"/>
              <a:t>State has the police power against fraud is the reason behind the law</a:t>
            </a:r>
          </a:p>
          <a:p>
            <a:pPr lvl="2"/>
            <a:r>
              <a:rPr lang="en-US" dirty="0" smtClean="0"/>
              <a:t>Statute does not apply to ideas, but only solicitation</a:t>
            </a:r>
          </a:p>
          <a:p>
            <a:pPr lvl="2"/>
            <a:r>
              <a:rPr lang="en-US" dirty="0" smtClean="0"/>
              <a:t>It is a proper delegation of authority to the Secretary of Public Welfare to determine the legitimacy of solicitors </a:t>
            </a:r>
          </a:p>
        </p:txBody>
      </p:sp>
    </p:spTree>
    <p:extLst>
      <p:ext uri="{BB962C8B-B14F-4D97-AF65-F5344CB8AC3E}">
        <p14:creationId xmlns:p14="http://schemas.microsoft.com/office/powerpoint/2010/main" val="1031287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Cantwell v. Connecticut</a:t>
            </a:r>
            <a:r>
              <a:rPr lang="en-US" dirty="0"/>
              <a:t>- </a:t>
            </a:r>
            <a:r>
              <a:rPr lang="en-US" dirty="0" smtClean="0"/>
              <a:t>III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Roberts, J. delivers the unanimous opinion of the Court</a:t>
            </a:r>
          </a:p>
          <a:p>
            <a:pPr lvl="1"/>
            <a:r>
              <a:rPr lang="en-US" dirty="0" smtClean="0"/>
              <a:t>This is a deprivation of liberty under the 14</a:t>
            </a:r>
            <a:r>
              <a:rPr lang="en-US" baseline="30000" dirty="0" smtClean="0"/>
              <a:t>th</a:t>
            </a:r>
            <a:r>
              <a:rPr lang="en-US" dirty="0" smtClean="0"/>
              <a:t> Amendment</a:t>
            </a:r>
          </a:p>
          <a:p>
            <a:pPr lvl="2"/>
            <a:r>
              <a:rPr lang="en-US" dirty="0" smtClean="0"/>
              <a:t>Thus applicable to state and local governments</a:t>
            </a:r>
          </a:p>
          <a:p>
            <a:pPr lvl="1"/>
            <a:r>
              <a:rPr lang="en-US" dirty="0" smtClean="0"/>
              <a:t>Amendment includes the freedom to believe and the freedom to act</a:t>
            </a:r>
          </a:p>
          <a:p>
            <a:pPr lvl="2"/>
            <a:r>
              <a:rPr lang="en-US" dirty="0" smtClean="0"/>
              <a:t>But the second is not absolute, and may be regulated</a:t>
            </a:r>
          </a:p>
          <a:p>
            <a:pPr lvl="1"/>
            <a:r>
              <a:rPr lang="en-US" dirty="0" smtClean="0"/>
              <a:t>Too much discretion to deny to the Secretary</a:t>
            </a:r>
          </a:p>
          <a:p>
            <a:pPr lvl="2"/>
            <a:r>
              <a:rPr lang="en-US" dirty="0" smtClean="0"/>
              <a:t>Connecticut possibly could have enforced a law if it included all solicitation for a non-religious government goal, such as fraud prevention</a:t>
            </a:r>
          </a:p>
          <a:p>
            <a:pPr lvl="1"/>
            <a:r>
              <a:rPr lang="en-US" dirty="0" smtClean="0"/>
              <a:t>Key to the opinion- neutrality</a:t>
            </a:r>
          </a:p>
          <a:p>
            <a:pPr lvl="2"/>
            <a:r>
              <a:rPr lang="en-US" dirty="0" smtClean="0"/>
              <a:t>Remember this as it may be making a comeback </a:t>
            </a:r>
          </a:p>
          <a:p>
            <a:pPr lvl="2"/>
            <a:r>
              <a:rPr lang="en-US" dirty="0" smtClean="0"/>
              <a:t>If goal is secular, most laws would survive under this test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0636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Applications of Valid Secular Policy Test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i="1" dirty="0" smtClean="0"/>
              <a:t>Minersville School District v. Gobitis</a:t>
            </a:r>
            <a:r>
              <a:rPr lang="en-US" dirty="0" smtClean="0"/>
              <a:t> (1940)</a:t>
            </a:r>
          </a:p>
          <a:p>
            <a:pPr lvl="1"/>
            <a:r>
              <a:rPr lang="en-US" dirty="0" smtClean="0"/>
              <a:t>Another Jehovah’s Witness case</a:t>
            </a:r>
          </a:p>
          <a:p>
            <a:pPr lvl="1"/>
            <a:r>
              <a:rPr lang="en-US" dirty="0" smtClean="0"/>
              <a:t>Involved refusal to pledge allegiance or salute flag (Nazi reference on the latter)</a:t>
            </a:r>
          </a:p>
          <a:p>
            <a:pPr lvl="1"/>
            <a:r>
              <a:rPr lang="en-US" dirty="0" smtClean="0"/>
              <a:t>In an 8-1 decision, Frankfurter, J. upheld the law</a:t>
            </a:r>
          </a:p>
          <a:p>
            <a:pPr lvl="2"/>
            <a:r>
              <a:rPr lang="en-US" dirty="0" smtClean="0"/>
              <a:t>Was for the secular purpose of fostering patriotism </a:t>
            </a:r>
          </a:p>
          <a:p>
            <a:r>
              <a:rPr lang="en-US" i="1" dirty="0" smtClean="0"/>
              <a:t>Prince v. Massachusetts </a:t>
            </a:r>
            <a:r>
              <a:rPr lang="en-US" dirty="0" smtClean="0"/>
              <a:t>(1944)</a:t>
            </a:r>
          </a:p>
          <a:p>
            <a:pPr lvl="1"/>
            <a:r>
              <a:rPr lang="en-US" dirty="0" smtClean="0"/>
              <a:t>Another Jehovah’s Witness case</a:t>
            </a:r>
          </a:p>
          <a:p>
            <a:pPr lvl="1"/>
            <a:r>
              <a:rPr lang="en-US" dirty="0" smtClean="0"/>
              <a:t>Massachusetts law prohibited minors from selling magazines, newspapers, periodicals or other merchandise </a:t>
            </a:r>
          </a:p>
          <a:p>
            <a:pPr lvl="1"/>
            <a:r>
              <a:rPr lang="en-US" dirty="0" smtClean="0"/>
              <a:t>Parents could be charged for allowing them to do so</a:t>
            </a:r>
          </a:p>
          <a:p>
            <a:pPr lvl="1"/>
            <a:r>
              <a:rPr lang="en-US" dirty="0" smtClean="0"/>
              <a:t>A 5-4 Court, by Rutledge, J. found for the State</a:t>
            </a:r>
          </a:p>
          <a:p>
            <a:pPr lvl="2"/>
            <a:r>
              <a:rPr lang="en-US" dirty="0" smtClean="0"/>
              <a:t>Court held that state has more authority over child welfare</a:t>
            </a:r>
          </a:p>
          <a:p>
            <a:pPr lvl="2"/>
            <a:r>
              <a:rPr lang="en-US" dirty="0" smtClean="0"/>
              <a:t>Child labor laws represent secular policy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2882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Lecture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will move to a different test</a:t>
            </a:r>
          </a:p>
          <a:p>
            <a:pPr lvl="1"/>
            <a:r>
              <a:rPr lang="en-US" dirty="0" smtClean="0"/>
              <a:t>The Compelling Interest Test</a:t>
            </a:r>
          </a:p>
          <a:p>
            <a:pPr lvl="1"/>
            <a:r>
              <a:rPr lang="en-US" dirty="0" smtClean="0"/>
              <a:t>Two major cases- </a:t>
            </a:r>
            <a:r>
              <a:rPr lang="en-US" i="1" dirty="0" smtClean="0"/>
              <a:t>Sherbert </a:t>
            </a:r>
            <a:r>
              <a:rPr lang="en-US" dirty="0" smtClean="0"/>
              <a:t>and </a:t>
            </a:r>
            <a:r>
              <a:rPr lang="en-US" i="1" dirty="0" smtClean="0"/>
              <a:t>Yoder</a:t>
            </a:r>
          </a:p>
          <a:p>
            <a:pPr lvl="1"/>
            <a:r>
              <a:rPr lang="en-US" dirty="0" smtClean="0"/>
              <a:t>Pages 105-115</a:t>
            </a:r>
          </a:p>
          <a:p>
            <a:pPr lvl="1"/>
            <a:r>
              <a:rPr lang="en-US" dirty="0" smtClean="0"/>
              <a:t>This will take us through the Warren and Burger Courts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8875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Major Cases in this Chapter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675745" y="1489885"/>
            <a:ext cx="4185623" cy="576262"/>
          </a:xfrm>
        </p:spPr>
        <p:txBody>
          <a:bodyPr/>
          <a:lstStyle/>
          <a:p>
            <a:r>
              <a:rPr lang="en-US" dirty="0" smtClean="0"/>
              <a:t>Free Exercise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675745" y="2171701"/>
            <a:ext cx="4185623" cy="3869662"/>
          </a:xfrm>
        </p:spPr>
        <p:txBody>
          <a:bodyPr>
            <a:normAutofit/>
          </a:bodyPr>
          <a:lstStyle/>
          <a:p>
            <a:r>
              <a:rPr lang="en-US" i="1" dirty="0" smtClean="0"/>
              <a:t>Cantwell v. Connecticut </a:t>
            </a:r>
            <a:r>
              <a:rPr lang="en-US" dirty="0" smtClean="0"/>
              <a:t>(1940)</a:t>
            </a:r>
          </a:p>
          <a:p>
            <a:r>
              <a:rPr lang="en-US" i="1" dirty="0" smtClean="0"/>
              <a:t>Sherbert v. Verner </a:t>
            </a:r>
            <a:r>
              <a:rPr lang="en-US" dirty="0" smtClean="0"/>
              <a:t>(1963)</a:t>
            </a:r>
          </a:p>
          <a:p>
            <a:r>
              <a:rPr lang="en-US" i="1" dirty="0" smtClean="0"/>
              <a:t>Wisconsin v. Yoder </a:t>
            </a:r>
            <a:r>
              <a:rPr lang="en-US" dirty="0" smtClean="0"/>
              <a:t>(1972)</a:t>
            </a:r>
          </a:p>
          <a:p>
            <a:r>
              <a:rPr lang="en-US" i="1" dirty="0" smtClean="0"/>
              <a:t>Employment Division, Department of Human Resources of Oregon v. Smith </a:t>
            </a:r>
            <a:r>
              <a:rPr lang="en-US" dirty="0" smtClean="0"/>
              <a:t>(1990)</a:t>
            </a:r>
          </a:p>
          <a:p>
            <a:r>
              <a:rPr lang="en-US" i="1" dirty="0" smtClean="0"/>
              <a:t>City of Boerne v. Flores (1997)</a:t>
            </a:r>
            <a:endParaRPr lang="en-US" i="1" dirty="0" smtClean="0"/>
          </a:p>
          <a:p>
            <a:pPr marL="0" indent="0">
              <a:buNone/>
            </a:pPr>
            <a:endParaRPr lang="en-US" i="1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4" y="1489885"/>
            <a:ext cx="4185618" cy="576262"/>
          </a:xfrm>
        </p:spPr>
        <p:txBody>
          <a:bodyPr/>
          <a:lstStyle/>
          <a:p>
            <a:r>
              <a:rPr lang="en-US" dirty="0" smtClean="0"/>
              <a:t>Establishment Clause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171701"/>
            <a:ext cx="4185617" cy="4187535"/>
          </a:xfrm>
        </p:spPr>
        <p:txBody>
          <a:bodyPr>
            <a:normAutofit fontScale="92500" lnSpcReduction="20000"/>
          </a:bodyPr>
          <a:lstStyle/>
          <a:p>
            <a:r>
              <a:rPr lang="en-US" i="1" dirty="0" smtClean="0"/>
              <a:t>Everson v. Board of Education </a:t>
            </a:r>
            <a:r>
              <a:rPr lang="en-US" dirty="0" smtClean="0"/>
              <a:t>(1947)</a:t>
            </a:r>
          </a:p>
          <a:p>
            <a:r>
              <a:rPr lang="en-US" i="1" dirty="0" smtClean="0"/>
              <a:t>School District of Abdington Township v. Schempp; Murray v. Curlett </a:t>
            </a:r>
            <a:r>
              <a:rPr lang="en-US" dirty="0" smtClean="0"/>
              <a:t>(1963)</a:t>
            </a:r>
          </a:p>
          <a:p>
            <a:r>
              <a:rPr lang="en-US" i="1" dirty="0" smtClean="0"/>
              <a:t>Lemon v. Kurtzman; Earley v. DiCenso </a:t>
            </a:r>
            <a:r>
              <a:rPr lang="en-US" dirty="0" smtClean="0"/>
              <a:t>(1971)</a:t>
            </a:r>
          </a:p>
          <a:p>
            <a:r>
              <a:rPr lang="en-US" i="1" dirty="0" smtClean="0"/>
              <a:t>Zelman v. Simmons-Harris </a:t>
            </a:r>
            <a:r>
              <a:rPr lang="en-US" dirty="0" smtClean="0"/>
              <a:t>(2002)</a:t>
            </a:r>
          </a:p>
          <a:p>
            <a:r>
              <a:rPr lang="en-US" i="1" dirty="0" smtClean="0"/>
              <a:t>Edwards v. Aguillard</a:t>
            </a:r>
            <a:r>
              <a:rPr lang="en-US" dirty="0" smtClean="0"/>
              <a:t> (1987)</a:t>
            </a:r>
          </a:p>
          <a:p>
            <a:r>
              <a:rPr lang="en-US" i="1" dirty="0" smtClean="0"/>
              <a:t>Town of Greece v. Galloway </a:t>
            </a:r>
            <a:r>
              <a:rPr lang="en-US" dirty="0" smtClean="0"/>
              <a:t>(2014)</a:t>
            </a:r>
          </a:p>
          <a:p>
            <a:r>
              <a:rPr lang="en-US" i="1" dirty="0" smtClean="0"/>
              <a:t>Van Orden v. Perry </a:t>
            </a:r>
            <a:r>
              <a:rPr lang="en-US" dirty="0" smtClean="0"/>
              <a:t>(2005)</a:t>
            </a:r>
          </a:p>
          <a:p>
            <a:r>
              <a:rPr lang="en-US" i="1" dirty="0" smtClean="0"/>
              <a:t>Hosanna-Tabor Evangelical Lutheran Church and School v. Equal Employment Opportunity Commission</a:t>
            </a:r>
            <a:r>
              <a:rPr lang="en-US" dirty="0"/>
              <a:t> </a:t>
            </a:r>
            <a:r>
              <a:rPr lang="en-US" dirty="0" smtClean="0"/>
              <a:t>(2012)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6786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This Lecture…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lecture </a:t>
            </a:r>
            <a:r>
              <a:rPr lang="en-US" dirty="0" smtClean="0"/>
              <a:t>discusses some introductory material on Religion Clauses</a:t>
            </a:r>
          </a:p>
          <a:p>
            <a:pPr lvl="1"/>
            <a:r>
              <a:rPr lang="en-US" dirty="0" smtClean="0"/>
              <a:t>Please skim pages 91-94 on your own</a:t>
            </a:r>
          </a:p>
          <a:p>
            <a:pPr lvl="1"/>
            <a:r>
              <a:rPr lang="en-US" dirty="0" smtClean="0"/>
              <a:t>This covers pages 95-105</a:t>
            </a:r>
          </a:p>
          <a:p>
            <a:pPr lvl="1"/>
            <a:r>
              <a:rPr lang="en-US" dirty="0" smtClean="0"/>
              <a:t>Defining Religion</a:t>
            </a:r>
          </a:p>
          <a:p>
            <a:pPr lvl="1"/>
            <a:r>
              <a:rPr lang="en-US" dirty="0" smtClean="0"/>
              <a:t>Valid Secular Policy Test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19034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Little Historical Primer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America is one of the more religious countries in the western world today</a:t>
            </a:r>
          </a:p>
          <a:p>
            <a:pPr lvl="1"/>
            <a:r>
              <a:rPr lang="en-US" dirty="0" smtClean="0"/>
              <a:t>But less so that before</a:t>
            </a:r>
          </a:p>
          <a:p>
            <a:pPr lvl="2"/>
            <a:r>
              <a:rPr lang="en-US" dirty="0" smtClean="0"/>
              <a:t>Rising secular trend among the young</a:t>
            </a:r>
          </a:p>
          <a:p>
            <a:pPr lvl="1"/>
            <a:r>
              <a:rPr lang="en-US" dirty="0" smtClean="0"/>
              <a:t>However, at the founding many states had established religions</a:t>
            </a:r>
          </a:p>
          <a:p>
            <a:pPr lvl="2"/>
            <a:r>
              <a:rPr lang="en-US" dirty="0" smtClean="0"/>
              <a:t>Some kept them into the 1840s</a:t>
            </a:r>
          </a:p>
          <a:p>
            <a:pPr lvl="1"/>
            <a:r>
              <a:rPr lang="en-US" dirty="0" smtClean="0"/>
              <a:t>Many had religious tests for office</a:t>
            </a:r>
          </a:p>
          <a:p>
            <a:pPr lvl="1"/>
            <a:r>
              <a:rPr lang="en-US" dirty="0" smtClean="0"/>
              <a:t>Religion appears only twice in the Constitution</a:t>
            </a:r>
          </a:p>
          <a:p>
            <a:pPr lvl="2"/>
            <a:r>
              <a:rPr lang="en-US" dirty="0" smtClean="0"/>
              <a:t>Article VI </a:t>
            </a:r>
            <a:r>
              <a:rPr lang="en-US" dirty="0" smtClean="0">
                <a:sym typeface="Wingdings" panose="05000000000000000000" pitchFamily="2" charset="2"/>
              </a:rPr>
              <a:t> no religious tests for federal office</a:t>
            </a:r>
          </a:p>
          <a:p>
            <a:pPr lvl="2"/>
            <a:r>
              <a:rPr lang="en-US" dirty="0" smtClean="0">
                <a:sym typeface="Wingdings" panose="05000000000000000000" pitchFamily="2" charset="2"/>
              </a:rPr>
              <a:t>The </a:t>
            </a:r>
            <a:r>
              <a:rPr lang="en-US" dirty="0">
                <a:sym typeface="Wingdings" panose="05000000000000000000" pitchFamily="2" charset="2"/>
              </a:rPr>
              <a:t>First </a:t>
            </a:r>
            <a:r>
              <a:rPr lang="en-US" dirty="0" smtClean="0">
                <a:sym typeface="Wingdings" panose="05000000000000000000" pitchFamily="2" charset="2"/>
              </a:rPr>
              <a:t>Amendment</a:t>
            </a:r>
          </a:p>
          <a:p>
            <a:pPr lvl="3"/>
            <a:r>
              <a:rPr lang="en-US" dirty="0" smtClean="0">
                <a:sym typeface="Wingdings" panose="05000000000000000000" pitchFamily="2" charset="2"/>
              </a:rPr>
              <a:t>Congress </a:t>
            </a:r>
            <a:r>
              <a:rPr lang="en-US" dirty="0">
                <a:sym typeface="Wingdings" panose="05000000000000000000" pitchFamily="2" charset="2"/>
              </a:rPr>
              <a:t>shall make no law respecting an establishment of religion, or prohibiting the free exercise </a:t>
            </a:r>
            <a:r>
              <a:rPr lang="en-US" dirty="0" smtClean="0">
                <a:sym typeface="Wingdings" panose="05000000000000000000" pitchFamily="2" charset="2"/>
              </a:rPr>
              <a:t>thereof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4056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Defining Religion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do we define what a religion is?</a:t>
            </a:r>
          </a:p>
          <a:p>
            <a:pPr lvl="1"/>
            <a:r>
              <a:rPr lang="en-US" dirty="0" smtClean="0"/>
              <a:t>Some are relatively easy since they are large, well-known and existed a long time</a:t>
            </a:r>
          </a:p>
          <a:p>
            <a:pPr lvl="1"/>
            <a:r>
              <a:rPr lang="en-US" i="1" dirty="0" smtClean="0"/>
              <a:t>Davis v. Beason</a:t>
            </a:r>
            <a:r>
              <a:rPr lang="en-US" dirty="0" smtClean="0"/>
              <a:t> (1890)</a:t>
            </a:r>
          </a:p>
          <a:p>
            <a:pPr lvl="2"/>
            <a:r>
              <a:rPr lang="en-US" dirty="0" smtClean="0"/>
              <a:t>Court makes references to relations to a creator and the obligations they impose</a:t>
            </a:r>
          </a:p>
          <a:p>
            <a:pPr lvl="2"/>
            <a:r>
              <a:rPr lang="en-US" dirty="0" smtClean="0"/>
              <a:t>Comes down to some belief in a God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025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Ballard </a:t>
            </a:r>
            <a:r>
              <a:rPr lang="en-US" dirty="0" smtClean="0"/>
              <a:t>approach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798675" cy="3880772"/>
          </a:xfrm>
        </p:spPr>
        <p:txBody>
          <a:bodyPr>
            <a:normAutofit/>
          </a:bodyPr>
          <a:lstStyle/>
          <a:p>
            <a:r>
              <a:rPr lang="en-US" i="1" dirty="0" smtClean="0"/>
              <a:t>United States v. Ballard</a:t>
            </a:r>
            <a:r>
              <a:rPr lang="en-US" dirty="0" smtClean="0"/>
              <a:t> (1944)</a:t>
            </a:r>
          </a:p>
          <a:p>
            <a:pPr lvl="1"/>
            <a:r>
              <a:rPr lang="en-US" dirty="0" smtClean="0"/>
              <a:t>Leaders of the “I am” movement</a:t>
            </a:r>
          </a:p>
          <a:p>
            <a:pPr lvl="1"/>
            <a:r>
              <a:rPr lang="en-US" dirty="0" smtClean="0"/>
              <a:t>Founders claimed supernatural powers to heal, wealth, success, happiness</a:t>
            </a:r>
          </a:p>
          <a:p>
            <a:pPr lvl="2"/>
            <a:r>
              <a:rPr lang="en-US" dirty="0" smtClean="0"/>
              <a:t>All one had to do was to send them money</a:t>
            </a:r>
          </a:p>
          <a:p>
            <a:pPr lvl="1"/>
            <a:r>
              <a:rPr lang="en-US" dirty="0" smtClean="0"/>
              <a:t>The government said it was not a religion, but merely a fraud scheme </a:t>
            </a:r>
          </a:p>
          <a:p>
            <a:pPr lvl="1"/>
            <a:r>
              <a:rPr lang="en-US" dirty="0" smtClean="0"/>
              <a:t>Douglas, J. writing for the Court said</a:t>
            </a:r>
          </a:p>
          <a:p>
            <a:pPr lvl="2"/>
            <a:r>
              <a:rPr lang="en-US" dirty="0" smtClean="0"/>
              <a:t>Don’t consider the alleged truth of the doctrine </a:t>
            </a:r>
          </a:p>
          <a:p>
            <a:pPr lvl="2"/>
            <a:r>
              <a:rPr lang="en-US" dirty="0" smtClean="0"/>
              <a:t>Consider the sincerity of the beliefs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3475" y="2160589"/>
            <a:ext cx="5132780" cy="2762369"/>
          </a:xfrm>
        </p:spPr>
      </p:pic>
    </p:spTree>
    <p:extLst>
      <p:ext uri="{BB962C8B-B14F-4D97-AF65-F5344CB8AC3E}">
        <p14:creationId xmlns:p14="http://schemas.microsoft.com/office/powerpoint/2010/main" val="1839074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Conscientious Objectors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486948" cy="3880772"/>
          </a:xfrm>
        </p:spPr>
        <p:txBody>
          <a:bodyPr/>
          <a:lstStyle/>
          <a:p>
            <a:r>
              <a:rPr lang="en-US" dirty="0" smtClean="0"/>
              <a:t>Congress passes protections in 1940</a:t>
            </a:r>
          </a:p>
          <a:p>
            <a:pPr lvl="1"/>
            <a:r>
              <a:rPr lang="en-US" dirty="0" smtClean="0"/>
              <a:t>If they are opposed to participation in any form to war</a:t>
            </a:r>
          </a:p>
          <a:p>
            <a:r>
              <a:rPr lang="en-US" i="1" dirty="0" smtClean="0"/>
              <a:t>Sicurella v. United States</a:t>
            </a:r>
            <a:r>
              <a:rPr lang="en-US" dirty="0" smtClean="0"/>
              <a:t> (1955)</a:t>
            </a:r>
          </a:p>
          <a:p>
            <a:pPr lvl="1"/>
            <a:r>
              <a:rPr lang="en-US" dirty="0" smtClean="0"/>
              <a:t>Jehovah’s Witness case</a:t>
            </a:r>
          </a:p>
          <a:p>
            <a:pPr lvl="1"/>
            <a:r>
              <a:rPr lang="en-US" dirty="0" smtClean="0"/>
              <a:t>Theoretical war participation does not preclude status if opposed to all real war</a:t>
            </a:r>
          </a:p>
          <a:p>
            <a:pPr lvl="1"/>
            <a:r>
              <a:rPr lang="en-US" dirty="0" smtClean="0"/>
              <a:t>Used in </a:t>
            </a:r>
            <a:r>
              <a:rPr lang="en-US" i="1" dirty="0" smtClean="0"/>
              <a:t>Clay v. United States</a:t>
            </a:r>
            <a:r>
              <a:rPr lang="en-US" dirty="0" smtClean="0"/>
              <a:t> (1971)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9234" y="1930400"/>
            <a:ext cx="5875570" cy="3618345"/>
          </a:xfrm>
        </p:spPr>
      </p:pic>
    </p:spTree>
    <p:extLst>
      <p:ext uri="{BB962C8B-B14F-4D97-AF65-F5344CB8AC3E}">
        <p14:creationId xmlns:p14="http://schemas.microsoft.com/office/powerpoint/2010/main" val="2141104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Does one have to be a member of a religion?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 a person qualify for status if they are not a member of an organized religion?</a:t>
            </a:r>
          </a:p>
          <a:p>
            <a:pPr lvl="1"/>
            <a:r>
              <a:rPr lang="en-US" i="1" dirty="0" smtClean="0"/>
              <a:t>United States v. Seeger</a:t>
            </a:r>
            <a:r>
              <a:rPr lang="en-US" dirty="0" smtClean="0"/>
              <a:t> (1965)</a:t>
            </a:r>
          </a:p>
          <a:p>
            <a:pPr lvl="2"/>
            <a:r>
              <a:rPr lang="en-US" dirty="0" smtClean="0"/>
              <a:t>Clark, J. writing</a:t>
            </a:r>
            <a:r>
              <a:rPr lang="en-US" dirty="0" smtClean="0">
                <a:sym typeface="Wingdings" panose="05000000000000000000" pitchFamily="2" charset="2"/>
              </a:rPr>
              <a:t> reference to Supreme Being meant to exclude from those claiming status based on political, sociological, or philosophical views</a:t>
            </a:r>
          </a:p>
          <a:p>
            <a:pPr lvl="2"/>
            <a:r>
              <a:rPr lang="en-US" dirty="0" smtClean="0">
                <a:sym typeface="Wingdings" panose="05000000000000000000" pitchFamily="2" charset="2"/>
              </a:rPr>
              <a:t>One did not have to believe in God to claim an exemption</a:t>
            </a:r>
          </a:p>
          <a:p>
            <a:pPr lvl="1"/>
            <a:r>
              <a:rPr lang="en-US" i="1" dirty="0" smtClean="0">
                <a:sym typeface="Wingdings" panose="05000000000000000000" pitchFamily="2" charset="2"/>
              </a:rPr>
              <a:t>Welsh v. United States</a:t>
            </a:r>
            <a:r>
              <a:rPr lang="en-US" dirty="0" smtClean="0">
                <a:sym typeface="Wingdings" panose="05000000000000000000" pitchFamily="2" charset="2"/>
              </a:rPr>
              <a:t> (1970)</a:t>
            </a:r>
          </a:p>
          <a:p>
            <a:pPr lvl="2"/>
            <a:r>
              <a:rPr lang="en-US" dirty="0" smtClean="0">
                <a:sym typeface="Wingdings" panose="05000000000000000000" pitchFamily="2" charset="2"/>
              </a:rPr>
              <a:t>Black, J.  Can claim status based on his moral or ethical views were sincerely held</a:t>
            </a:r>
          </a:p>
          <a:p>
            <a:pPr lvl="2"/>
            <a:r>
              <a:rPr lang="en-US" dirty="0" smtClean="0">
                <a:sym typeface="Wingdings" panose="05000000000000000000" pitchFamily="2" charset="2"/>
              </a:rPr>
              <a:t>Non-religious views may take on a religious character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4755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Free Exercise Clause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sym typeface="Wingdings" panose="05000000000000000000" pitchFamily="2" charset="2"/>
              </a:rPr>
              <a:t>The First Amendment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Congress shall make no </a:t>
            </a:r>
            <a:r>
              <a:rPr lang="en-US" dirty="0" smtClean="0">
                <a:sym typeface="Wingdings" panose="05000000000000000000" pitchFamily="2" charset="2"/>
              </a:rPr>
              <a:t>law… prohibiting </a:t>
            </a:r>
            <a:r>
              <a:rPr lang="en-US" dirty="0">
                <a:sym typeface="Wingdings" panose="05000000000000000000" pitchFamily="2" charset="2"/>
              </a:rPr>
              <a:t>the free exercise thereof</a:t>
            </a:r>
            <a:endParaRPr lang="en-US" dirty="0"/>
          </a:p>
          <a:p>
            <a:pPr lvl="1"/>
            <a:r>
              <a:rPr lang="en-US" dirty="0" smtClean="0"/>
              <a:t>Jefferson said it was not without limit </a:t>
            </a:r>
            <a:r>
              <a:rPr lang="en-US" dirty="0" smtClean="0">
                <a:sym typeface="Wingdings" panose="05000000000000000000" pitchFamily="2" charset="2"/>
              </a:rPr>
              <a:t> actions could be regulated</a:t>
            </a:r>
          </a:p>
          <a:p>
            <a:r>
              <a:rPr lang="en-US" i="1" dirty="0" smtClean="0">
                <a:sym typeface="Wingdings" panose="05000000000000000000" pitchFamily="2" charset="2"/>
              </a:rPr>
              <a:t>Reynolds v. United States </a:t>
            </a:r>
            <a:r>
              <a:rPr lang="en-US" dirty="0" smtClean="0">
                <a:sym typeface="Wingdings" panose="05000000000000000000" pitchFamily="2" charset="2"/>
              </a:rPr>
              <a:t>(1879)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Congress may prohibit polygamy, despite Mormons in the Utah Territory practicing it as part of their religion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Chief Justice Waite said Congress was “left free to reach actions which were in violation of social duties or subversive of the good order</a:t>
            </a:r>
          </a:p>
          <a:p>
            <a:r>
              <a:rPr lang="en-US" i="1" dirty="0" smtClean="0">
                <a:sym typeface="Wingdings" panose="05000000000000000000" pitchFamily="2" charset="2"/>
              </a:rPr>
              <a:t>Pierce v. Society of Sisters </a:t>
            </a:r>
            <a:r>
              <a:rPr lang="en-US" dirty="0" smtClean="0">
                <a:sym typeface="Wingdings" panose="05000000000000000000" pitchFamily="2" charset="2"/>
              </a:rPr>
              <a:t>(1925)</a:t>
            </a:r>
          </a:p>
          <a:p>
            <a:pPr lvl="1"/>
            <a:r>
              <a:rPr lang="en-US" dirty="0" smtClean="0"/>
              <a:t>KKK backed anti-Catholic measure to make public school attendance compulsory</a:t>
            </a:r>
          </a:p>
          <a:p>
            <a:pPr lvl="1"/>
            <a:r>
              <a:rPr lang="en-US" dirty="0" smtClean="0"/>
              <a:t>McReynolds, J. ruled for the Sisters, find they were engaged in a “useful and meritorious undertaking”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4785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Blue Green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1229</TotalTime>
  <Words>1105</Words>
  <Application>Microsoft Office PowerPoint</Application>
  <PresentationFormat>Widescreen</PresentationFormat>
  <Paragraphs>137</Paragraphs>
  <Slides>14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Calibri</vt:lpstr>
      <vt:lpstr>Trebuchet MS</vt:lpstr>
      <vt:lpstr>Wingdings</vt:lpstr>
      <vt:lpstr>Wingdings 3</vt:lpstr>
      <vt:lpstr>Facet</vt:lpstr>
      <vt:lpstr> Lecture 6 Chapter 4</vt:lpstr>
      <vt:lpstr>Major Cases in this Chapter</vt:lpstr>
      <vt:lpstr>This Lecture…</vt:lpstr>
      <vt:lpstr>A Little Historical Primer</vt:lpstr>
      <vt:lpstr>Defining Religion</vt:lpstr>
      <vt:lpstr>Ballard approach</vt:lpstr>
      <vt:lpstr>Conscientious Objectors</vt:lpstr>
      <vt:lpstr>Does one have to be a member of a religion? </vt:lpstr>
      <vt:lpstr>Free Exercise Clause</vt:lpstr>
      <vt:lpstr>Cantwell v. Connecticut (1940)</vt:lpstr>
      <vt:lpstr>Cantwell v. Connecticut- II</vt:lpstr>
      <vt:lpstr>Cantwell v. Connecticut- III</vt:lpstr>
      <vt:lpstr>Applications of Valid Secular Policy Test</vt:lpstr>
      <vt:lpstr>Next Lecture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6 Chapter 4</dc:title>
  <dc:creator>Shawn Donahue</dc:creator>
  <cp:lastModifiedBy>Shawn Donahue</cp:lastModifiedBy>
  <cp:revision>13</cp:revision>
  <dcterms:created xsi:type="dcterms:W3CDTF">2017-03-22T23:37:26Z</dcterms:created>
  <dcterms:modified xsi:type="dcterms:W3CDTF">2017-03-23T20:06:40Z</dcterms:modified>
</cp:coreProperties>
</file>