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9B469-E81F-48AA-BA25-E8A293311CE5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CFE60-E08E-4DAF-B2EA-AE34E3E35C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7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8293-B115-496F-8DDA-2080A00D0AE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96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46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3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523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0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014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6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92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5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38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9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1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97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2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6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5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1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23691"/>
            <a:ext cx="7766936" cy="1646302"/>
          </a:xfrm>
        </p:spPr>
        <p:txBody>
          <a:bodyPr/>
          <a:lstStyle/>
          <a:p>
            <a:r>
              <a:rPr lang="en-US" dirty="0" smtClean="0"/>
              <a:t>Lecture 7</a:t>
            </a:r>
            <a:br>
              <a:rPr lang="en-US" dirty="0" smtClean="0"/>
            </a:br>
            <a:r>
              <a:rPr lang="en-US" dirty="0" smtClean="0"/>
              <a:t>The Legislature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3: Legislative Powers:</a:t>
            </a:r>
          </a:p>
          <a:p>
            <a:r>
              <a:rPr lang="en-US" dirty="0" smtClean="0"/>
              <a:t>Oversight and Investigations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Barenblatt v. United States </a:t>
            </a:r>
            <a:r>
              <a:rPr lang="en-US" dirty="0" smtClean="0"/>
              <a:t>(1959)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Barenblatt v. United States </a:t>
            </a:r>
            <a:r>
              <a:rPr lang="en-US" dirty="0"/>
              <a:t>(1959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More from the HUAC committee</a:t>
            </a:r>
          </a:p>
          <a:p>
            <a:pPr lvl="2"/>
            <a:r>
              <a:rPr lang="en-US" dirty="0" smtClean="0"/>
              <a:t>This was on communist infiltration (allegedly) or education</a:t>
            </a:r>
          </a:p>
          <a:p>
            <a:pPr lvl="2"/>
            <a:r>
              <a:rPr lang="en-US" dirty="0" smtClean="0"/>
              <a:t>Crowley said he had belonged to a club at the University of Michigan as a graduate student linked to the Communist Party and his roommate did as well</a:t>
            </a:r>
          </a:p>
          <a:p>
            <a:pPr lvl="2"/>
            <a:r>
              <a:rPr lang="en-US" dirty="0" smtClean="0"/>
              <a:t>Crowley lost his job at Vassar after the subpoena</a:t>
            </a:r>
          </a:p>
          <a:p>
            <a:pPr lvl="2"/>
            <a:r>
              <a:rPr lang="en-US" dirty="0" smtClean="0"/>
              <a:t>Barenblatt refused to answer questions relating to whether he was a member of the Communist Party </a:t>
            </a:r>
          </a:p>
          <a:p>
            <a:pPr lvl="2"/>
            <a:r>
              <a:rPr lang="en-US" dirty="0" smtClean="0"/>
              <a:t>Barenblatt was held in contempt and successfully prosecuted for it by the U.S. Attorney</a:t>
            </a:r>
          </a:p>
          <a:p>
            <a:pPr lvl="3"/>
            <a:r>
              <a:rPr lang="en-US" dirty="0" smtClean="0"/>
              <a:t>Notice that Congress relies on the D.C. U.S. Attorney to prosecute these?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13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Barenblatt v. United </a:t>
            </a:r>
            <a:r>
              <a:rPr lang="en-US" i="1" dirty="0" smtClean="0"/>
              <a:t>States-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Did these questions violate his First Amendment rights and exceed the scope of Congress’ powers?</a:t>
            </a:r>
          </a:p>
          <a:p>
            <a:r>
              <a:rPr lang="en-US" dirty="0" smtClean="0"/>
              <a:t>Arguments:</a:t>
            </a:r>
          </a:p>
          <a:p>
            <a:pPr lvl="1"/>
            <a:r>
              <a:rPr lang="en-US" dirty="0" smtClean="0"/>
              <a:t>For Barenblatt</a:t>
            </a:r>
          </a:p>
          <a:p>
            <a:pPr lvl="2"/>
            <a:r>
              <a:rPr lang="en-US" dirty="0" smtClean="0"/>
              <a:t>Based on </a:t>
            </a:r>
            <a:r>
              <a:rPr lang="en-US" i="1" dirty="0" smtClean="0"/>
              <a:t>Watkins</a:t>
            </a:r>
            <a:r>
              <a:rPr lang="en-US" dirty="0" smtClean="0"/>
              <a:t>, the language of the investigatory statute language was too vague, therefore they lack the power here</a:t>
            </a:r>
          </a:p>
          <a:p>
            <a:pPr lvl="2"/>
            <a:r>
              <a:rPr lang="en-US" dirty="0" smtClean="0"/>
              <a:t>He did not know why he was subpoenaed</a:t>
            </a:r>
          </a:p>
          <a:p>
            <a:pPr lvl="2"/>
            <a:r>
              <a:rPr lang="en-US" dirty="0" smtClean="0"/>
              <a:t>The questions violated his First Amendment rights of express and speech</a:t>
            </a:r>
          </a:p>
          <a:p>
            <a:pPr lvl="1"/>
            <a:r>
              <a:rPr lang="en-US" dirty="0" smtClean="0"/>
              <a:t>For the government</a:t>
            </a:r>
          </a:p>
          <a:p>
            <a:pPr lvl="2"/>
            <a:r>
              <a:rPr lang="en-US" i="1" dirty="0" smtClean="0"/>
              <a:t>Watkins </a:t>
            </a:r>
            <a:r>
              <a:rPr lang="en-US" dirty="0" smtClean="0"/>
              <a:t>merely criticized the authorizing resolution, it didn’t overturn it</a:t>
            </a:r>
          </a:p>
          <a:p>
            <a:pPr lvl="2"/>
            <a:r>
              <a:rPr lang="en-US" dirty="0" smtClean="0"/>
              <a:t>The overall goal was to investigate Communists and their danger to the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37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Barenblatt v. United </a:t>
            </a:r>
            <a:r>
              <a:rPr lang="en-US" i="1" dirty="0" smtClean="0"/>
              <a:t>States-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Harlan writes the 5-4 decision</a:t>
            </a:r>
          </a:p>
          <a:p>
            <a:pPr lvl="1"/>
            <a:r>
              <a:rPr lang="en-US" dirty="0" smtClean="0"/>
              <a:t>Barenblatt was well aware of the subcommittee’s authority and purposes of the questions</a:t>
            </a:r>
          </a:p>
          <a:p>
            <a:pPr lvl="1"/>
            <a:r>
              <a:rPr lang="en-US" dirty="0" smtClean="0"/>
              <a:t>The First Amendment does not act as the Fifth Amendment’s protection against self-incrimination for a refusal to testify</a:t>
            </a:r>
          </a:p>
          <a:p>
            <a:pPr lvl="2"/>
            <a:r>
              <a:rPr lang="en-US" dirty="0" smtClean="0"/>
              <a:t>There is a balance between the First Amendment and Congress’ interests</a:t>
            </a:r>
          </a:p>
          <a:p>
            <a:pPr lvl="1"/>
            <a:r>
              <a:rPr lang="en-US" dirty="0" smtClean="0"/>
              <a:t>Congress has a legitimate interest in identifying Communist activity</a:t>
            </a:r>
          </a:p>
          <a:p>
            <a:pPr lvl="2"/>
            <a:r>
              <a:rPr lang="en-US" dirty="0" smtClean="0"/>
              <a:t>It aided the legislative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75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Barenblatt v. United States- </a:t>
            </a:r>
            <a:r>
              <a:rPr lang="en-US" dirty="0"/>
              <a:t>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Black, J. </a:t>
            </a:r>
            <a:r>
              <a:rPr lang="en-US" dirty="0" smtClean="0"/>
              <a:t>dissenting</a:t>
            </a:r>
          </a:p>
          <a:p>
            <a:pPr lvl="1"/>
            <a:r>
              <a:rPr lang="en-US" dirty="0" smtClean="0"/>
              <a:t>He disagrees that there should be a balancing process when it comes to the First Amendment </a:t>
            </a:r>
          </a:p>
          <a:p>
            <a:pPr lvl="1"/>
            <a:r>
              <a:rPr lang="en-US" dirty="0" smtClean="0"/>
              <a:t>It attempts inquiry into beliefs, not action – ideas and associations, not conduct</a:t>
            </a:r>
          </a:p>
          <a:p>
            <a:pPr lvl="1"/>
            <a:r>
              <a:rPr lang="en-US" dirty="0" smtClean="0"/>
              <a:t>He also says that </a:t>
            </a:r>
            <a:r>
              <a:rPr lang="en-US" i="1" dirty="0" smtClean="0"/>
              <a:t>Watkins</a:t>
            </a:r>
            <a:r>
              <a:rPr lang="en-US" dirty="0" smtClean="0"/>
              <a:t> never authorized this balancing</a:t>
            </a:r>
          </a:p>
          <a:p>
            <a:pPr lvl="1"/>
            <a:r>
              <a:rPr lang="en-US" dirty="0" smtClean="0"/>
              <a:t>He then argues the Court did not apply the balancing test it devised correctly</a:t>
            </a:r>
          </a:p>
          <a:p>
            <a:pPr lvl="2"/>
            <a:r>
              <a:rPr lang="en-US" dirty="0" smtClean="0"/>
              <a:t>Punishing him and others for their thoughts from years past</a:t>
            </a:r>
          </a:p>
          <a:p>
            <a:pPr lvl="2"/>
            <a:r>
              <a:rPr lang="en-US" dirty="0" smtClean="0"/>
              <a:t>He dislikes the committee- punishment by humiliation and public shame</a:t>
            </a:r>
          </a:p>
          <a:p>
            <a:pPr lvl="2"/>
            <a:r>
              <a:rPr lang="en-US" dirty="0" smtClean="0"/>
              <a:t>Most of the people at Michigan who refused to testify lost their jobs</a:t>
            </a:r>
          </a:p>
          <a:p>
            <a:pPr lvl="2"/>
            <a:r>
              <a:rPr lang="en-US" dirty="0" smtClean="0"/>
              <a:t>The publicity equaled punishment</a:t>
            </a:r>
          </a:p>
          <a:p>
            <a:pPr lvl="1"/>
            <a:r>
              <a:rPr lang="en-US" dirty="0" smtClean="0"/>
              <a:t>Black had a reputation of being an absolutist on the First Amendment</a:t>
            </a:r>
          </a:p>
          <a:p>
            <a:pPr lvl="2"/>
            <a:r>
              <a:rPr lang="en-US" dirty="0" smtClean="0"/>
              <a:t>Shall make no law meant exactly what it said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0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Barenblatt </a:t>
            </a:r>
            <a:r>
              <a:rPr lang="en-US" dirty="0" smtClean="0"/>
              <a:t>vs. </a:t>
            </a:r>
            <a:r>
              <a:rPr lang="en-US" i="1" dirty="0" smtClean="0"/>
              <a:t>Watkins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these cases consistent</a:t>
            </a:r>
          </a:p>
          <a:p>
            <a:pPr lvl="1"/>
            <a:r>
              <a:rPr lang="en-US" dirty="0" smtClean="0"/>
              <a:t>Harlan’s opinion could be a clarification</a:t>
            </a:r>
          </a:p>
          <a:p>
            <a:pPr lvl="1"/>
            <a:r>
              <a:rPr lang="en-US" dirty="0" smtClean="0"/>
              <a:t>Or was it to back of </a:t>
            </a:r>
            <a:r>
              <a:rPr lang="en-US" i="1" dirty="0" smtClean="0"/>
              <a:t>Watkins</a:t>
            </a:r>
            <a:r>
              <a:rPr lang="en-US" dirty="0" smtClean="0"/>
              <a:t> due to public and Congressional pressure?</a:t>
            </a:r>
          </a:p>
          <a:p>
            <a:pPr lvl="2"/>
            <a:r>
              <a:rPr lang="en-US" dirty="0" smtClean="0"/>
              <a:t>Justices “felt the heat”</a:t>
            </a:r>
          </a:p>
          <a:p>
            <a:pPr lvl="2"/>
            <a:r>
              <a:rPr lang="en-US" dirty="0" smtClean="0"/>
              <a:t>Some new Eisenhower appointees entered the Court</a:t>
            </a:r>
          </a:p>
          <a:p>
            <a:pPr lvl="2"/>
            <a:r>
              <a:rPr lang="en-US" dirty="0" smtClean="0"/>
              <a:t>Court rulings in favor of civil liberty claims fell from 74% to 51%</a:t>
            </a:r>
          </a:p>
          <a:p>
            <a:r>
              <a:rPr lang="en-US" i="1" dirty="0" smtClean="0"/>
              <a:t>Gibson v. Florida Legislative Investigating Committee</a:t>
            </a:r>
            <a:r>
              <a:rPr lang="en-US" dirty="0" smtClean="0"/>
              <a:t> (1963)</a:t>
            </a:r>
          </a:p>
          <a:p>
            <a:pPr lvl="1"/>
            <a:r>
              <a:rPr lang="en-US" dirty="0" smtClean="0"/>
              <a:t>A state committee found a NAACP leader in contempt for failing to turn over his membership list</a:t>
            </a:r>
          </a:p>
          <a:p>
            <a:pPr lvl="1"/>
            <a:r>
              <a:rPr lang="en-US" dirty="0" smtClean="0"/>
              <a:t>Contempt conviction was reversed- the NAACP not subversive</a:t>
            </a:r>
          </a:p>
          <a:p>
            <a:pPr lvl="2"/>
            <a:r>
              <a:rPr lang="en-US" dirty="0" smtClean="0"/>
              <a:t>Subversive is how they distinguished from </a:t>
            </a:r>
            <a:r>
              <a:rPr lang="en-US" i="1" dirty="0" smtClean="0"/>
              <a:t>Barenblatt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055" y="14797"/>
            <a:ext cx="4400757" cy="295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12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examine the amendment enforcing powers of Congress</a:t>
            </a:r>
          </a:p>
          <a:p>
            <a:pPr lvl="1"/>
            <a:r>
              <a:rPr lang="en-US" dirty="0" smtClean="0"/>
              <a:t>And inherent powers</a:t>
            </a:r>
          </a:p>
          <a:p>
            <a:pPr lvl="1"/>
            <a:r>
              <a:rPr lang="en-US" dirty="0" smtClean="0"/>
              <a:t>Also there is a brief section on constitutional interpretations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lead case is </a:t>
            </a:r>
            <a:r>
              <a:rPr lang="en-US" i="1" dirty="0" smtClean="0"/>
              <a:t>Katzenbach</a:t>
            </a:r>
          </a:p>
          <a:p>
            <a:pPr lvl="1"/>
            <a:endParaRPr lang="en-US" i="1" dirty="0"/>
          </a:p>
          <a:p>
            <a:pPr lvl="1"/>
            <a:r>
              <a:rPr lang="en-US" dirty="0" smtClean="0"/>
              <a:t>We will cover pages 171-180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6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Oversight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power to investigate is quite important for Congress</a:t>
            </a:r>
          </a:p>
          <a:p>
            <a:pPr lvl="1"/>
            <a:r>
              <a:rPr lang="en-US" dirty="0" smtClean="0"/>
              <a:t>Harry Truman made a name for himself investigating waste and war profiteering</a:t>
            </a:r>
          </a:p>
          <a:p>
            <a:pPr lvl="1"/>
            <a:r>
              <a:rPr lang="en-US" dirty="0" smtClean="0"/>
              <a:t>Investigation of other branches</a:t>
            </a:r>
          </a:p>
          <a:p>
            <a:pPr lvl="1"/>
            <a:r>
              <a:rPr lang="en-US" i="1" dirty="0" smtClean="0"/>
              <a:t>Kilbourn</a:t>
            </a:r>
            <a:r>
              <a:rPr lang="en-US" dirty="0" smtClean="0"/>
              <a:t> (1881) set out the factors for Congressional subpoena power and when it could hold someone in contempt for failure to comply or testify</a:t>
            </a:r>
          </a:p>
          <a:p>
            <a:pPr lvl="1"/>
            <a:r>
              <a:rPr lang="en-US" dirty="0" smtClean="0"/>
              <a:t>To review these factors from </a:t>
            </a:r>
            <a:r>
              <a:rPr lang="en-US" i="1" dirty="0" smtClean="0"/>
              <a:t>Kilbourn</a:t>
            </a:r>
            <a:endParaRPr lang="en-US" dirty="0" smtClean="0"/>
          </a:p>
          <a:p>
            <a:pPr lvl="2"/>
            <a:r>
              <a:rPr lang="en-US" dirty="0"/>
              <a:t>Inquiries must not "invade areas constitutionally reserved to the courts or the executive"</a:t>
            </a:r>
          </a:p>
          <a:p>
            <a:pPr lvl="2"/>
            <a:r>
              <a:rPr lang="en-US" dirty="0"/>
              <a:t>Inquiries must deal "with subjects on which Congress could validly legislate"</a:t>
            </a:r>
          </a:p>
          <a:p>
            <a:pPr lvl="2"/>
            <a:r>
              <a:rPr lang="en-US" dirty="0"/>
              <a:t>The resolution authorizing the investigation must specify " a congressional interest in legislating on that subject."</a:t>
            </a:r>
          </a:p>
          <a:p>
            <a:pPr lvl="2"/>
            <a:r>
              <a:rPr lang="en-US" dirty="0"/>
              <a:t>Where the inquiry can result in "no valid legislation," then the "Private affairs of individuals" are not valid targets for </a:t>
            </a:r>
            <a:r>
              <a:rPr lang="en-US" dirty="0" smtClean="0"/>
              <a:t>inquiry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McGrain v. Daugherty </a:t>
            </a:r>
            <a:r>
              <a:rPr lang="en-US" dirty="0" smtClean="0"/>
              <a:t>(1927)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McGrain v. Daugherty </a:t>
            </a:r>
            <a:r>
              <a:rPr lang="en-US" dirty="0"/>
              <a:t>(1927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Investigation of the Teapot Dome scandal</a:t>
            </a:r>
          </a:p>
          <a:p>
            <a:pPr lvl="2"/>
            <a:r>
              <a:rPr lang="en-US" dirty="0" smtClean="0"/>
              <a:t>Bribery of public officials to get oil leases</a:t>
            </a:r>
          </a:p>
          <a:p>
            <a:pPr lvl="2"/>
            <a:r>
              <a:rPr lang="en-US" dirty="0" smtClean="0"/>
              <a:t>Congress thought the AG Daugherty may have been involved and had a stake in failing to prosecute because he might be implicated</a:t>
            </a:r>
          </a:p>
          <a:p>
            <a:pPr lvl="2"/>
            <a:r>
              <a:rPr lang="en-US" dirty="0" smtClean="0"/>
              <a:t>Daugherty resigned as AG</a:t>
            </a:r>
          </a:p>
          <a:p>
            <a:pPr lvl="2"/>
            <a:r>
              <a:rPr lang="en-US" dirty="0" smtClean="0"/>
              <a:t>The Senate called his brother to testify and produce records</a:t>
            </a:r>
          </a:p>
          <a:p>
            <a:pPr lvl="2"/>
            <a:r>
              <a:rPr lang="en-US" dirty="0" smtClean="0"/>
              <a:t>He refused, and was arrested for contempt</a:t>
            </a:r>
          </a:p>
          <a:p>
            <a:pPr lvl="2"/>
            <a:r>
              <a:rPr lang="en-US" dirty="0" smtClean="0"/>
              <a:t>AG Daugherty was tried twice for corruption, but each ended in a hung jury</a:t>
            </a:r>
          </a:p>
        </p:txBody>
      </p:sp>
    </p:spTree>
    <p:extLst>
      <p:ext uri="{BB962C8B-B14F-4D97-AF65-F5344CB8AC3E}">
        <p14:creationId xmlns:p14="http://schemas.microsoft.com/office/powerpoint/2010/main" val="305421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McGrain v. </a:t>
            </a:r>
            <a:r>
              <a:rPr lang="en-US" i="1" dirty="0" smtClean="0"/>
              <a:t>Daugherty-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Does Congress have the authority to subpoena a private individual to testify before a committee?</a:t>
            </a:r>
          </a:p>
          <a:p>
            <a:pPr lvl="1"/>
            <a:r>
              <a:rPr lang="en-US" dirty="0" smtClean="0"/>
              <a:t>The Senate said yes</a:t>
            </a:r>
          </a:p>
          <a:p>
            <a:pPr lvl="2"/>
            <a:r>
              <a:rPr lang="en-US" dirty="0" smtClean="0"/>
              <a:t>Compelling testimony had been the practice for several years</a:t>
            </a:r>
          </a:p>
          <a:p>
            <a:pPr lvl="2"/>
            <a:r>
              <a:rPr lang="en-US" dirty="0" smtClean="0"/>
              <a:t>The inquiry was legislative in nature- it may lead to legislation</a:t>
            </a:r>
          </a:p>
          <a:p>
            <a:pPr lvl="1"/>
            <a:r>
              <a:rPr lang="en-US" dirty="0" smtClean="0"/>
              <a:t>Daugherty said no</a:t>
            </a:r>
          </a:p>
          <a:p>
            <a:pPr lvl="2"/>
            <a:r>
              <a:rPr lang="en-US" dirty="0" smtClean="0"/>
              <a:t>This was more of a judicial inquiry</a:t>
            </a:r>
          </a:p>
          <a:p>
            <a:pPr lvl="2"/>
            <a:r>
              <a:rPr lang="en-US" dirty="0" smtClean="0"/>
              <a:t>The committee was trying the case for guilt or innocence</a:t>
            </a:r>
          </a:p>
          <a:p>
            <a:pPr lvl="2"/>
            <a:r>
              <a:rPr lang="en-US" dirty="0" smtClean="0"/>
              <a:t>Congress is not vested with judicial power</a:t>
            </a:r>
          </a:p>
          <a:p>
            <a:pPr lvl="2"/>
            <a:r>
              <a:rPr lang="en-US" dirty="0" smtClean="0"/>
              <a:t>Congress has no authority to arrest to compel testimony</a:t>
            </a:r>
          </a:p>
          <a:p>
            <a:pPr lvl="2"/>
            <a:r>
              <a:rPr lang="en-US" dirty="0" smtClean="0"/>
              <a:t>Even if it does, it must be related to some proposed matter of legislation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9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McGrain v. </a:t>
            </a:r>
            <a:r>
              <a:rPr lang="en-US" i="1" dirty="0" smtClean="0"/>
              <a:t>Daugherty-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Van Devanter ruled for the unanimous Court</a:t>
            </a:r>
          </a:p>
          <a:p>
            <a:pPr lvl="1"/>
            <a:r>
              <a:rPr lang="en-US" dirty="0" smtClean="0"/>
              <a:t>An implied power</a:t>
            </a:r>
          </a:p>
          <a:p>
            <a:pPr lvl="1"/>
            <a:r>
              <a:rPr lang="en-US" dirty="0" smtClean="0"/>
              <a:t>Congress is granted with not just expressed powers, but such auxiliary powers that are necessary and proper to make the express powers effective</a:t>
            </a:r>
          </a:p>
          <a:p>
            <a:pPr lvl="1"/>
            <a:r>
              <a:rPr lang="en-US" dirty="0" smtClean="0"/>
              <a:t>Congress has no general power, but a limited power here</a:t>
            </a:r>
          </a:p>
          <a:p>
            <a:pPr lvl="1"/>
            <a:r>
              <a:rPr lang="en-US" dirty="0" smtClean="0"/>
              <a:t>The Justice Department is subject to legislative regulation</a:t>
            </a:r>
          </a:p>
          <a:p>
            <a:pPr lvl="2"/>
            <a:r>
              <a:rPr lang="en-US" dirty="0" smtClean="0"/>
              <a:t>“one on which legislation could be had and would be materially aided by the information which the investigation was calculated to elicit”</a:t>
            </a:r>
          </a:p>
          <a:p>
            <a:pPr lvl="1"/>
            <a:r>
              <a:rPr lang="en-US" dirty="0" smtClean="0"/>
              <a:t>Witnesses do have some rights</a:t>
            </a:r>
          </a:p>
          <a:p>
            <a:pPr lvl="2"/>
            <a:r>
              <a:rPr lang="en-US" dirty="0" smtClean="0"/>
              <a:t>A witness may refuse to answer where the bounds of the power are exceeded or questions are not pertinent to the matter under inquiry</a:t>
            </a:r>
          </a:p>
        </p:txBody>
      </p:sp>
    </p:spTree>
    <p:extLst>
      <p:ext uri="{BB962C8B-B14F-4D97-AF65-F5344CB8AC3E}">
        <p14:creationId xmlns:p14="http://schemas.microsoft.com/office/powerpoint/2010/main" val="215560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Watkins v. United States</a:t>
            </a:r>
            <a:r>
              <a:rPr lang="en-US" dirty="0" smtClean="0"/>
              <a:t> (1957)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Watkins v. United States</a:t>
            </a:r>
            <a:r>
              <a:rPr lang="en-US" dirty="0"/>
              <a:t> (1957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Un-American Activities (HUAC committee later)</a:t>
            </a:r>
          </a:p>
          <a:p>
            <a:pPr lvl="2"/>
            <a:r>
              <a:rPr lang="en-US" dirty="0" smtClean="0"/>
              <a:t>Started in 1918, but ended in 1975</a:t>
            </a:r>
          </a:p>
          <a:p>
            <a:pPr lvl="2"/>
            <a:r>
              <a:rPr lang="en-US" dirty="0" smtClean="0"/>
              <a:t>Used to investigate alleged Communists, but also left-leaning organizations</a:t>
            </a:r>
          </a:p>
          <a:p>
            <a:pPr lvl="3"/>
            <a:r>
              <a:rPr lang="en-US" dirty="0" smtClean="0"/>
              <a:t>Unions, Alger Hiss, Hollywood, academia, State Department, United Nations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˃ Red Scare</a:t>
            </a:r>
            <a:endParaRPr lang="en-US" dirty="0" smtClean="0"/>
          </a:p>
          <a:p>
            <a:pPr lvl="2"/>
            <a:r>
              <a:rPr lang="en-US" dirty="0" smtClean="0"/>
              <a:t>Sen. Joseph McCarthy (R-Wisconsin) had his own Senate Committee</a:t>
            </a:r>
          </a:p>
          <a:p>
            <a:pPr lvl="2"/>
            <a:r>
              <a:rPr lang="en-US" dirty="0" smtClean="0"/>
              <a:t>Many of these hearings were televised- Nixon used it to make a name</a:t>
            </a:r>
          </a:p>
          <a:p>
            <a:pPr lvl="1"/>
            <a:r>
              <a:rPr lang="en-US" dirty="0" smtClean="0"/>
              <a:t>In this case, Watkins answered some questions, but refused to answer others that he felt were outside the proper scope of the committee</a:t>
            </a:r>
          </a:p>
          <a:p>
            <a:pPr lvl="2"/>
            <a:r>
              <a:rPr lang="en-US" dirty="0" smtClean="0"/>
              <a:t>He refused to answer as other past associates that may have been Communists</a:t>
            </a:r>
          </a:p>
          <a:p>
            <a:pPr lvl="2"/>
            <a:r>
              <a:rPr lang="en-US" dirty="0" smtClean="0"/>
              <a:t>The House sent the case to the U.S. Attorney for prosecution for contempt</a:t>
            </a:r>
          </a:p>
          <a:p>
            <a:pPr lvl="2"/>
            <a:r>
              <a:rPr lang="en-US" dirty="0" smtClean="0"/>
              <a:t>Watkins was convicted and sentence to a $100 fine and a year suspended prison sentence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882" y="0"/>
            <a:ext cx="4894118" cy="326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58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Watkins v. United </a:t>
            </a:r>
            <a:r>
              <a:rPr lang="en-US" i="1" dirty="0" smtClean="0"/>
              <a:t>States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Watkins</a:t>
            </a:r>
          </a:p>
          <a:p>
            <a:pPr lvl="2"/>
            <a:r>
              <a:rPr lang="en-US" dirty="0" smtClean="0"/>
              <a:t>Congress has limited power</a:t>
            </a:r>
          </a:p>
          <a:p>
            <a:pPr lvl="2"/>
            <a:r>
              <a:rPr lang="en-US" dirty="0" smtClean="0"/>
              <a:t>The refused questions went beyond the scope of the committee’s authorization</a:t>
            </a:r>
          </a:p>
          <a:p>
            <a:pPr lvl="2"/>
            <a:r>
              <a:rPr lang="en-US" dirty="0" smtClean="0"/>
              <a:t>The authorization was too vague</a:t>
            </a:r>
          </a:p>
          <a:p>
            <a:pPr lvl="1"/>
            <a:r>
              <a:rPr lang="en-US" dirty="0" smtClean="0"/>
              <a:t>For the government</a:t>
            </a:r>
          </a:p>
          <a:p>
            <a:pPr lvl="2"/>
            <a:r>
              <a:rPr lang="en-US" dirty="0" smtClean="0"/>
              <a:t>Acting pursuant to valid legislation</a:t>
            </a:r>
          </a:p>
          <a:p>
            <a:pPr lvl="2"/>
            <a:r>
              <a:rPr lang="en-US" dirty="0" smtClean="0"/>
              <a:t>The inquiry could lead to potential further legislation</a:t>
            </a:r>
          </a:p>
          <a:p>
            <a:pPr lvl="2"/>
            <a:r>
              <a:rPr lang="en-US" dirty="0" smtClean="0"/>
              <a:t>There is an informing function of the Congress as an implied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07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Watkins v. United </a:t>
            </a:r>
            <a:r>
              <a:rPr lang="en-US" i="1" dirty="0" smtClean="0"/>
              <a:t>States-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 Justice Warren wrote for a 6-1 Court</a:t>
            </a:r>
          </a:p>
          <a:p>
            <a:pPr lvl="1"/>
            <a:r>
              <a:rPr lang="en-US" dirty="0" smtClean="0"/>
              <a:t>Power for Congress to conduct investigations is broad</a:t>
            </a:r>
          </a:p>
          <a:p>
            <a:pPr lvl="2"/>
            <a:r>
              <a:rPr lang="en-US" dirty="0" smtClean="0"/>
              <a:t>Existing laws, and needed or proposed ones</a:t>
            </a:r>
          </a:p>
          <a:p>
            <a:pPr lvl="2"/>
            <a:r>
              <a:rPr lang="en-US" dirty="0" smtClean="0"/>
              <a:t>But the power is not unlimited</a:t>
            </a:r>
          </a:p>
          <a:p>
            <a:pPr lvl="3"/>
            <a:r>
              <a:rPr lang="en-US" dirty="0" smtClean="0"/>
              <a:t>Not to expose private affairs of individuals without justification</a:t>
            </a:r>
          </a:p>
          <a:p>
            <a:pPr lvl="1"/>
            <a:r>
              <a:rPr lang="en-US" dirty="0" smtClean="0"/>
              <a:t>Congress said one purpose was to know of attempts to overthrow the government</a:t>
            </a:r>
          </a:p>
          <a:p>
            <a:pPr lvl="1"/>
            <a:r>
              <a:rPr lang="en-US" dirty="0" smtClean="0"/>
              <a:t>The Court rules for Watkins</a:t>
            </a:r>
          </a:p>
          <a:p>
            <a:pPr lvl="2"/>
            <a:r>
              <a:rPr lang="en-US" dirty="0" smtClean="0"/>
              <a:t>The committee thought it had unlimited power- it didn’t </a:t>
            </a:r>
          </a:p>
          <a:p>
            <a:pPr lvl="2"/>
            <a:r>
              <a:rPr lang="en-US" dirty="0" smtClean="0"/>
              <a:t>The resolution authorizing was overly vague</a:t>
            </a:r>
          </a:p>
          <a:p>
            <a:pPr lvl="3"/>
            <a:r>
              <a:rPr lang="en-US" dirty="0" smtClean="0"/>
              <a:t>Lack of sufficient information provided to Watkins</a:t>
            </a:r>
          </a:p>
          <a:p>
            <a:pPr lvl="3"/>
            <a:r>
              <a:rPr lang="en-US" dirty="0" smtClean="0"/>
              <a:t>His Due Process rights were violated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2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Watkins v. United </a:t>
            </a:r>
            <a:r>
              <a:rPr lang="en-US" i="1" dirty="0" smtClean="0"/>
              <a:t>States-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Frankfurter, J. concurring</a:t>
            </a:r>
          </a:p>
          <a:p>
            <a:pPr lvl="1"/>
            <a:r>
              <a:rPr lang="en-US" dirty="0" smtClean="0"/>
              <a:t>The scope of the inquiry must be authorized and defined with “unambiguous clarity” to safeguard the witness from the hazards of vagueness</a:t>
            </a:r>
          </a:p>
          <a:p>
            <a:pPr lvl="1"/>
            <a:r>
              <a:rPr lang="en-US" dirty="0" smtClean="0"/>
              <a:t>There is a line of cases in criminal law- “void for vagueness”</a:t>
            </a:r>
          </a:p>
          <a:p>
            <a:r>
              <a:rPr lang="en-US" dirty="0" smtClean="0"/>
              <a:t>Clark, J. dissenting</a:t>
            </a:r>
          </a:p>
          <a:p>
            <a:pPr lvl="1"/>
            <a:r>
              <a:rPr lang="en-US" dirty="0" smtClean="0"/>
              <a:t>The Court should not have interfered with the committee system of inquiry</a:t>
            </a:r>
          </a:p>
          <a:p>
            <a:pPr lvl="1"/>
            <a:r>
              <a:rPr lang="en-US" dirty="0" smtClean="0"/>
              <a:t>This is a violation of separation of powers</a:t>
            </a:r>
          </a:p>
          <a:p>
            <a:pPr lvl="1"/>
            <a:r>
              <a:rPr lang="en-US" dirty="0" smtClean="0"/>
              <a:t>He thinks the scope and purpose were set out with “undisputable clarity”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912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1363</Words>
  <Application>Microsoft Office PowerPoint</Application>
  <PresentationFormat>Widescreen</PresentationFormat>
  <Paragraphs>145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Lecture 7 The Legislature</vt:lpstr>
      <vt:lpstr>The Oversight Function</vt:lpstr>
      <vt:lpstr>McGrain v. Daugherty (1927)</vt:lpstr>
      <vt:lpstr>McGrain v. Daugherty- II</vt:lpstr>
      <vt:lpstr>McGrain v. Daugherty- III</vt:lpstr>
      <vt:lpstr>Watkins v. United States (1957)</vt:lpstr>
      <vt:lpstr>Watkins v. United States- II</vt:lpstr>
      <vt:lpstr>Watkins v. United States- III</vt:lpstr>
      <vt:lpstr>Watkins v. United States- IV</vt:lpstr>
      <vt:lpstr>Barenblatt v. United States (1959)</vt:lpstr>
      <vt:lpstr>Barenblatt v. United States- II</vt:lpstr>
      <vt:lpstr>Barenblatt v. United States- III</vt:lpstr>
      <vt:lpstr>Barenblatt v. United States- III</vt:lpstr>
      <vt:lpstr>Barenblatt vs. Watkins</vt:lpstr>
      <vt:lpstr>The 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 The Legislature</dc:title>
  <dc:creator>Shawn Donahue</dc:creator>
  <cp:lastModifiedBy>Shawn Donahue</cp:lastModifiedBy>
  <cp:revision>14</cp:revision>
  <dcterms:created xsi:type="dcterms:W3CDTF">2016-06-03T02:06:04Z</dcterms:created>
  <dcterms:modified xsi:type="dcterms:W3CDTF">2016-06-03T23:30:38Z</dcterms:modified>
</cp:coreProperties>
</file>